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4" r:id="rId2"/>
    <p:sldId id="309" r:id="rId3"/>
    <p:sldId id="310" r:id="rId4"/>
    <p:sldId id="305" r:id="rId5"/>
    <p:sldId id="306" r:id="rId6"/>
    <p:sldId id="307"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82" r:id="rId25"/>
    <p:sldId id="283" r:id="rId26"/>
    <p:sldId id="285" r:id="rId27"/>
    <p:sldId id="284" r:id="rId28"/>
    <p:sldId id="286" r:id="rId29"/>
    <p:sldId id="287" r:id="rId30"/>
    <p:sldId id="288" r:id="rId31"/>
    <p:sldId id="289" r:id="rId32"/>
    <p:sldId id="308"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1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autoAdjust="0"/>
    <p:restoredTop sz="94660"/>
  </p:normalViewPr>
  <p:slideViewPr>
    <p:cSldViewPr>
      <p:cViewPr>
        <p:scale>
          <a:sx n="66" d="100"/>
          <a:sy n="66" d="100"/>
        </p:scale>
        <p:origin x="-418" y="-2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A7F791-FA6A-48BB-A7C0-EB1EE45AB858}" type="datetimeFigureOut">
              <a:rPr lang="en-GB" smtClean="0"/>
              <a:pPr/>
              <a:t>23/09/2018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62717-22F2-4B70-B8EA-0BE8D675744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762717-22F2-4B70-B8EA-0BE8D675744B}" type="slidenum">
              <a:rPr lang="en-GB" smtClean="0"/>
              <a:pPr/>
              <a:t>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762717-22F2-4B70-B8EA-0BE8D675744B}" type="slidenum">
              <a:rPr lang="en-GB" smtClean="0"/>
              <a:pPr/>
              <a:t>26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02207-E66D-4647-8A07-1E7F8050E90D}" type="datetimeFigureOut">
              <a:rPr lang="en-GB" smtClean="0"/>
              <a:pPr/>
              <a:t>23/09/2018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79957C-B6D9-40DD-B7B4-08D12BC49A45}"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02207-E66D-4647-8A07-1E7F8050E90D}" type="datetimeFigureOut">
              <a:rPr lang="en-GB" smtClean="0"/>
              <a:pPr/>
              <a:t>23/09/2018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9957C-B6D9-40DD-B7B4-08D12BC49A45}"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uk/url?sa=i&amp;rct=j&amp;q=polruan+ships&amp;source=images&amp;cd=&amp;cad=rja&amp;docid=4B3afZSGTk7hqM&amp;tbnid=VMO6PMaq1qb_8M:&amp;ved=0CAUQjRw&amp;url=http://www.polruan.org.uk/&amp;ei=lHHhUcfnIKq80QXYy4Bo&amp;bvm=bv.48705608,d.d2k&amp;psig=AFQjCNHxQOHu9sEQHXZ7gYONGF1QvTGX3w&amp;ust=137381555585898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chef.bbci.co.uk/arts/yourpaintings/images/paintings/ftm/large/cw_ftm_02_large.jp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en.wikipedia.org/wiki/File:Giuseppe_Garibaldi_(1866).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Fowey Museum"/>
          <p:cNvPicPr>
            <a:picLocks noChangeAspect="1" noChangeArrowheads="1"/>
          </p:cNvPicPr>
          <p:nvPr/>
        </p:nvPicPr>
        <p:blipFill>
          <a:blip r:embed="rId2" cstate="print"/>
          <a:srcRect/>
          <a:stretch>
            <a:fillRect/>
          </a:stretch>
        </p:blipFill>
        <p:spPr bwMode="auto">
          <a:xfrm>
            <a:off x="-13410" y="288032"/>
            <a:ext cx="9121914" cy="5445224"/>
          </a:xfrm>
          <a:prstGeom prst="rect">
            <a:avLst/>
          </a:prstGeom>
          <a:noFill/>
        </p:spPr>
      </p:pic>
      <p:sp>
        <p:nvSpPr>
          <p:cNvPr id="5" name="Rectangle 4"/>
          <p:cNvSpPr/>
          <p:nvPr/>
        </p:nvSpPr>
        <p:spPr>
          <a:xfrm>
            <a:off x="827584" y="5879013"/>
            <a:ext cx="7632848" cy="369332"/>
          </a:xfrm>
          <a:prstGeom prst="rect">
            <a:avLst/>
          </a:prstGeom>
        </p:spPr>
        <p:txBody>
          <a:bodyPr wrap="square">
            <a:spAutoFit/>
          </a:bodyPr>
          <a:lstStyle/>
          <a:p>
            <a:pPr algn="ctr"/>
            <a:r>
              <a:rPr lang="en-GB" b="1" dirty="0" err="1" smtClean="0"/>
              <a:t>Bodinnick</a:t>
            </a:r>
            <a:r>
              <a:rPr lang="en-GB" b="1" dirty="0" smtClean="0"/>
              <a:t> Ferry</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hn\Pictures\SD Card\DCIM\100MSDCF\DSC00129.JPG"/>
          <p:cNvPicPr>
            <a:picLocks noChangeAspect="1" noChangeArrowheads="1"/>
          </p:cNvPicPr>
          <p:nvPr/>
        </p:nvPicPr>
        <p:blipFill>
          <a:blip r:embed="rId2" cstate="print"/>
          <a:srcRect l="8263" r="12988" b="16400"/>
          <a:stretch>
            <a:fillRect/>
          </a:stretch>
        </p:blipFill>
        <p:spPr bwMode="auto">
          <a:xfrm>
            <a:off x="1187624" y="343994"/>
            <a:ext cx="6768752" cy="5389261"/>
          </a:xfrm>
          <a:prstGeom prst="rect">
            <a:avLst/>
          </a:prstGeom>
          <a:noFill/>
        </p:spPr>
      </p:pic>
      <p:sp>
        <p:nvSpPr>
          <p:cNvPr id="3" name="TextBox 2"/>
          <p:cNvSpPr txBox="1"/>
          <p:nvPr/>
        </p:nvSpPr>
        <p:spPr>
          <a:xfrm>
            <a:off x="755576" y="6021288"/>
            <a:ext cx="7560840" cy="369332"/>
          </a:xfrm>
          <a:prstGeom prst="rect">
            <a:avLst/>
          </a:prstGeom>
          <a:noFill/>
        </p:spPr>
        <p:txBody>
          <a:bodyPr wrap="square" rtlCol="0">
            <a:spAutoFit/>
          </a:bodyPr>
          <a:lstStyle/>
          <a:p>
            <a:pPr algn="ctr"/>
            <a:r>
              <a:rPr lang="en-GB" dirty="0" smtClean="0"/>
              <a:t>Licence renewals for Nicholas Butson to operate a passenger ferry</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ohn\Pictures\SD Card\DCIM\100MSDCF\DSC00132.JPG"/>
          <p:cNvPicPr>
            <a:picLocks noChangeAspect="1" noChangeArrowheads="1"/>
          </p:cNvPicPr>
          <p:nvPr/>
        </p:nvPicPr>
        <p:blipFill>
          <a:blip r:embed="rId2" cstate="print"/>
          <a:srcRect l="14563" t="3801" r="11413" b="18500"/>
          <a:stretch>
            <a:fillRect/>
          </a:stretch>
        </p:blipFill>
        <p:spPr bwMode="auto">
          <a:xfrm>
            <a:off x="1331640" y="260648"/>
            <a:ext cx="6768752" cy="5328592"/>
          </a:xfrm>
          <a:prstGeom prst="rect">
            <a:avLst/>
          </a:prstGeom>
          <a:noFill/>
        </p:spPr>
      </p:pic>
      <p:sp>
        <p:nvSpPr>
          <p:cNvPr id="3" name="TextBox 2"/>
          <p:cNvSpPr txBox="1"/>
          <p:nvPr/>
        </p:nvSpPr>
        <p:spPr>
          <a:xfrm>
            <a:off x="755576" y="6021288"/>
            <a:ext cx="7560840" cy="646331"/>
          </a:xfrm>
          <a:prstGeom prst="rect">
            <a:avLst/>
          </a:prstGeom>
          <a:noFill/>
        </p:spPr>
        <p:txBody>
          <a:bodyPr wrap="square" rtlCol="0">
            <a:spAutoFit/>
          </a:bodyPr>
          <a:lstStyle/>
          <a:p>
            <a:pPr algn="ctr"/>
            <a:r>
              <a:rPr lang="en-GB" dirty="0" smtClean="0"/>
              <a:t>A Summons for Nicholas Butson to appear before the Justices of the Peace</a:t>
            </a:r>
          </a:p>
          <a:p>
            <a:pPr algn="ctr"/>
            <a:r>
              <a:rPr lang="en-GB" dirty="0" smtClean="0"/>
              <a:t>Part of a wider action by Fortescue against the Fowey Harbour Commissioners</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hn\Pictures\SD Card\DCIM\100MSDCF\DSC00133.JPG"/>
          <p:cNvPicPr>
            <a:picLocks noChangeAspect="1" noChangeArrowheads="1"/>
          </p:cNvPicPr>
          <p:nvPr/>
        </p:nvPicPr>
        <p:blipFill>
          <a:blip r:embed="rId2" cstate="print">
            <a:lum bright="-8000" contrast="24000"/>
          </a:blip>
          <a:srcRect l="29000" t="8001" r="6601" b="14300"/>
          <a:stretch>
            <a:fillRect/>
          </a:stretch>
        </p:blipFill>
        <p:spPr bwMode="auto">
          <a:xfrm>
            <a:off x="395536" y="116633"/>
            <a:ext cx="4028556" cy="6480720"/>
          </a:xfrm>
          <a:prstGeom prst="rect">
            <a:avLst/>
          </a:prstGeom>
          <a:noFill/>
        </p:spPr>
      </p:pic>
      <p:sp>
        <p:nvSpPr>
          <p:cNvPr id="3" name="TextBox 2"/>
          <p:cNvSpPr txBox="1"/>
          <p:nvPr/>
        </p:nvSpPr>
        <p:spPr>
          <a:xfrm>
            <a:off x="4932040" y="1772816"/>
            <a:ext cx="3672408" cy="2031325"/>
          </a:xfrm>
          <a:prstGeom prst="rect">
            <a:avLst/>
          </a:prstGeom>
          <a:noFill/>
        </p:spPr>
        <p:txBody>
          <a:bodyPr wrap="square" rtlCol="0">
            <a:spAutoFit/>
          </a:bodyPr>
          <a:lstStyle/>
          <a:p>
            <a:r>
              <a:rPr lang="en-GB" dirty="0" smtClean="0"/>
              <a:t>This Indenture is a lease for the shipyard at Ferryside to Richard Martin Clemens. There is a second copy at the record office which has the name Clemens struck out and the name Nicholas Butson inserted in pencil</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hn\Pictures\SD Card\DCIM\100MSDCF\DSC00134.JPG"/>
          <p:cNvPicPr>
            <a:picLocks noChangeAspect="1" noChangeArrowheads="1"/>
          </p:cNvPicPr>
          <p:nvPr/>
        </p:nvPicPr>
        <p:blipFill>
          <a:blip r:embed="rId2" cstate="print">
            <a:lum bright="-7000" contrast="29000"/>
          </a:blip>
          <a:srcRect l="12790" t="9479" r="6636" b="7103"/>
          <a:stretch>
            <a:fillRect/>
          </a:stretch>
        </p:blipFill>
        <p:spPr bwMode="auto">
          <a:xfrm>
            <a:off x="1331640" y="260648"/>
            <a:ext cx="6120680" cy="4752528"/>
          </a:xfrm>
          <a:prstGeom prst="rect">
            <a:avLst/>
          </a:prstGeom>
          <a:noFill/>
        </p:spPr>
      </p:pic>
      <p:sp>
        <p:nvSpPr>
          <p:cNvPr id="3" name="TextBox 2"/>
          <p:cNvSpPr txBox="1"/>
          <p:nvPr/>
        </p:nvSpPr>
        <p:spPr>
          <a:xfrm>
            <a:off x="1331640" y="6021288"/>
            <a:ext cx="6192688" cy="646331"/>
          </a:xfrm>
          <a:prstGeom prst="rect">
            <a:avLst/>
          </a:prstGeom>
          <a:noFill/>
        </p:spPr>
        <p:txBody>
          <a:bodyPr wrap="square" rtlCol="0">
            <a:spAutoFit/>
          </a:bodyPr>
          <a:lstStyle/>
          <a:p>
            <a:pPr algn="ctr"/>
            <a:r>
              <a:rPr lang="en-GB" dirty="0" smtClean="0"/>
              <a:t>Continuation of the lease (unsigned), so I would conclude that Nicholas Butson took up this lease</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hn\Pictures\SD Card\DCIM\100MSDCF\DSC00137.JPG"/>
          <p:cNvPicPr>
            <a:picLocks noChangeAspect="1" noChangeArrowheads="1"/>
          </p:cNvPicPr>
          <p:nvPr/>
        </p:nvPicPr>
        <p:blipFill>
          <a:blip r:embed="rId2" cstate="print"/>
          <a:srcRect l="12201" t="16400" r="17713" b="16401"/>
          <a:stretch>
            <a:fillRect/>
          </a:stretch>
        </p:blipFill>
        <p:spPr bwMode="auto">
          <a:xfrm>
            <a:off x="1187624" y="404664"/>
            <a:ext cx="6408712" cy="4608512"/>
          </a:xfrm>
          <a:prstGeom prst="rect">
            <a:avLst/>
          </a:prstGeom>
          <a:noFill/>
        </p:spPr>
      </p:pic>
      <p:sp>
        <p:nvSpPr>
          <p:cNvPr id="3" name="TextBox 2"/>
          <p:cNvSpPr txBox="1"/>
          <p:nvPr/>
        </p:nvSpPr>
        <p:spPr>
          <a:xfrm>
            <a:off x="755576" y="6021288"/>
            <a:ext cx="7560840" cy="369332"/>
          </a:xfrm>
          <a:prstGeom prst="rect">
            <a:avLst/>
          </a:prstGeom>
          <a:noFill/>
        </p:spPr>
        <p:txBody>
          <a:bodyPr wrap="square" rtlCol="0">
            <a:spAutoFit/>
          </a:bodyPr>
          <a:lstStyle/>
          <a:p>
            <a:pPr algn="ctr"/>
            <a:r>
              <a:rPr lang="en-GB" dirty="0" smtClean="0"/>
              <a:t>Notice to quit sent to Nicholas Butson in 1903</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ohn\Pictures\SD Card\DCIM\100MSDCF\DSC00138.JPG"/>
          <p:cNvPicPr>
            <a:picLocks noChangeAspect="1" noChangeArrowheads="1"/>
          </p:cNvPicPr>
          <p:nvPr/>
        </p:nvPicPr>
        <p:blipFill>
          <a:blip r:embed="rId2" cstate="print"/>
          <a:srcRect l="8263" t="13251" r="13776" b="9051"/>
          <a:stretch>
            <a:fillRect/>
          </a:stretch>
        </p:blipFill>
        <p:spPr bwMode="auto">
          <a:xfrm>
            <a:off x="1357913" y="260648"/>
            <a:ext cx="6454447" cy="4824536"/>
          </a:xfrm>
          <a:prstGeom prst="rect">
            <a:avLst/>
          </a:prstGeom>
          <a:noFill/>
        </p:spPr>
      </p:pic>
      <p:sp>
        <p:nvSpPr>
          <p:cNvPr id="3" name="TextBox 2"/>
          <p:cNvSpPr txBox="1"/>
          <p:nvPr/>
        </p:nvSpPr>
        <p:spPr>
          <a:xfrm>
            <a:off x="755576" y="6021288"/>
            <a:ext cx="7560840" cy="369332"/>
          </a:xfrm>
          <a:prstGeom prst="rect">
            <a:avLst/>
          </a:prstGeom>
          <a:noFill/>
        </p:spPr>
        <p:txBody>
          <a:bodyPr wrap="square" rtlCol="0">
            <a:spAutoFit/>
          </a:bodyPr>
          <a:lstStyle/>
          <a:p>
            <a:pPr algn="ctr"/>
            <a:r>
              <a:rPr lang="en-GB" dirty="0" smtClean="0"/>
              <a:t>Same notice to quit with proof of posting</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ohn\Pictures\SD Card\DCIM\100MSDCF\DSC00139.JPG"/>
          <p:cNvPicPr>
            <a:picLocks noChangeAspect="1" noChangeArrowheads="1"/>
          </p:cNvPicPr>
          <p:nvPr/>
        </p:nvPicPr>
        <p:blipFill>
          <a:blip r:embed="rId2" cstate="print"/>
          <a:srcRect l="25200" t="9051" r="9001" b="10100"/>
          <a:stretch>
            <a:fillRect/>
          </a:stretch>
        </p:blipFill>
        <p:spPr bwMode="auto">
          <a:xfrm>
            <a:off x="179512" y="188640"/>
            <a:ext cx="3960440" cy="6488380"/>
          </a:xfrm>
          <a:prstGeom prst="rect">
            <a:avLst/>
          </a:prstGeom>
          <a:noFill/>
        </p:spPr>
      </p:pic>
      <p:sp>
        <p:nvSpPr>
          <p:cNvPr id="3" name="TextBox 2"/>
          <p:cNvSpPr txBox="1"/>
          <p:nvPr/>
        </p:nvSpPr>
        <p:spPr>
          <a:xfrm>
            <a:off x="4716016" y="332656"/>
            <a:ext cx="3960440" cy="1754326"/>
          </a:xfrm>
          <a:prstGeom prst="rect">
            <a:avLst/>
          </a:prstGeom>
          <a:noFill/>
        </p:spPr>
        <p:txBody>
          <a:bodyPr wrap="square" rtlCol="0">
            <a:spAutoFit/>
          </a:bodyPr>
          <a:lstStyle/>
          <a:p>
            <a:r>
              <a:rPr lang="en-GB" dirty="0" smtClean="0"/>
              <a:t>Notice to quit the Old Ferry Inn and ferry operation, sent to Mary Bate Soady and Nicholas Butson in September 1903. Mary Emma Soady was Nicholas’ wife, perhaps Mary Bate Soady was his mother-in-law</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hn\Pictures\SD Card\DCIM\100MSDCF\DSC00140.JPG"/>
          <p:cNvPicPr>
            <a:picLocks noChangeAspect="1" noChangeArrowheads="1"/>
          </p:cNvPicPr>
          <p:nvPr/>
        </p:nvPicPr>
        <p:blipFill>
          <a:blip r:embed="rId2" cstate="print"/>
          <a:srcRect l="12201" r="15350" b="16400"/>
          <a:stretch>
            <a:fillRect/>
          </a:stretch>
        </p:blipFill>
        <p:spPr bwMode="auto">
          <a:xfrm>
            <a:off x="1482025" y="144016"/>
            <a:ext cx="6042303" cy="5229200"/>
          </a:xfrm>
          <a:prstGeom prst="rect">
            <a:avLst/>
          </a:prstGeom>
          <a:noFill/>
        </p:spPr>
      </p:pic>
      <p:sp>
        <p:nvSpPr>
          <p:cNvPr id="3" name="TextBox 2"/>
          <p:cNvSpPr txBox="1"/>
          <p:nvPr/>
        </p:nvSpPr>
        <p:spPr>
          <a:xfrm>
            <a:off x="755576" y="6021288"/>
            <a:ext cx="7560840" cy="369332"/>
          </a:xfrm>
          <a:prstGeom prst="rect">
            <a:avLst/>
          </a:prstGeom>
          <a:noFill/>
        </p:spPr>
        <p:txBody>
          <a:bodyPr wrap="square" rtlCol="0">
            <a:spAutoFit/>
          </a:bodyPr>
          <a:lstStyle/>
          <a:p>
            <a:pPr algn="ctr"/>
            <a:r>
              <a:rPr lang="en-GB" dirty="0" smtClean="0"/>
              <a:t>Lease for the Brazen Island Boatyard</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ohn\Pictures\SD Card\DCIM\100MSDCF\DSC00141.JPG"/>
          <p:cNvPicPr>
            <a:picLocks noChangeAspect="1" noChangeArrowheads="1"/>
          </p:cNvPicPr>
          <p:nvPr/>
        </p:nvPicPr>
        <p:blipFill>
          <a:blip r:embed="rId2" cstate="print">
            <a:lum bright="-6000" contrast="28000"/>
          </a:blip>
          <a:srcRect l="17800" t="3801" r="6601" b="6951"/>
          <a:stretch>
            <a:fillRect/>
          </a:stretch>
        </p:blipFill>
        <p:spPr bwMode="auto">
          <a:xfrm>
            <a:off x="395536" y="404664"/>
            <a:ext cx="3888432" cy="6120680"/>
          </a:xfrm>
          <a:prstGeom prst="rect">
            <a:avLst/>
          </a:prstGeom>
          <a:noFill/>
        </p:spPr>
      </p:pic>
      <p:pic>
        <p:nvPicPr>
          <p:cNvPr id="12291" name="Picture 3" descr="C:\Users\john\Pictures\SD Card\DCIM\100MSDCF\DSC00142.JPG"/>
          <p:cNvPicPr>
            <a:picLocks noChangeAspect="1" noChangeArrowheads="1"/>
          </p:cNvPicPr>
          <p:nvPr/>
        </p:nvPicPr>
        <p:blipFill>
          <a:blip r:embed="rId3" cstate="print">
            <a:lum bright="-9000" contrast="23000"/>
          </a:blip>
          <a:srcRect l="15000" t="8001" r="15001" b="5901"/>
          <a:stretch>
            <a:fillRect/>
          </a:stretch>
        </p:blipFill>
        <p:spPr bwMode="auto">
          <a:xfrm>
            <a:off x="4788024" y="384502"/>
            <a:ext cx="3744416" cy="614084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john\Pictures\SD Card\DCIM\100MSDCF\DSC00143.JPG"/>
          <p:cNvPicPr>
            <a:picLocks noChangeAspect="1" noChangeArrowheads="1"/>
          </p:cNvPicPr>
          <p:nvPr/>
        </p:nvPicPr>
        <p:blipFill>
          <a:blip r:embed="rId2" cstate="print"/>
          <a:srcRect l="16400" t="14300" r="3801"/>
          <a:stretch>
            <a:fillRect/>
          </a:stretch>
        </p:blipFill>
        <p:spPr bwMode="auto">
          <a:xfrm>
            <a:off x="539552" y="548680"/>
            <a:ext cx="4104456" cy="5877272"/>
          </a:xfrm>
          <a:prstGeom prst="rect">
            <a:avLst/>
          </a:prstGeom>
          <a:noFill/>
        </p:spPr>
      </p:pic>
      <p:sp>
        <p:nvSpPr>
          <p:cNvPr id="4" name="TextBox 3"/>
          <p:cNvSpPr txBox="1"/>
          <p:nvPr/>
        </p:nvSpPr>
        <p:spPr>
          <a:xfrm>
            <a:off x="4932040" y="1052736"/>
            <a:ext cx="3960440" cy="369332"/>
          </a:xfrm>
          <a:prstGeom prst="rect">
            <a:avLst/>
          </a:prstGeom>
          <a:noFill/>
        </p:spPr>
        <p:txBody>
          <a:bodyPr wrap="square" rtlCol="0">
            <a:spAutoFit/>
          </a:bodyPr>
          <a:lstStyle/>
          <a:p>
            <a:r>
              <a:rPr lang="en-GB" dirty="0" smtClean="0"/>
              <a:t>Signed by Nicholas and Joseph</a:t>
            </a:r>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Square-rig in Polrua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john\Pictures\SD Card\DCIM\100MSDCF\DSC00144.JPG"/>
          <p:cNvPicPr>
            <a:picLocks noChangeAspect="1" noChangeArrowheads="1"/>
          </p:cNvPicPr>
          <p:nvPr/>
        </p:nvPicPr>
        <p:blipFill>
          <a:blip r:embed="rId2" cstate="print"/>
          <a:srcRect l="29048" t="10101" r="2401"/>
          <a:stretch>
            <a:fillRect/>
          </a:stretch>
        </p:blipFill>
        <p:spPr bwMode="auto">
          <a:xfrm>
            <a:off x="686002" y="332656"/>
            <a:ext cx="3525958" cy="6165304"/>
          </a:xfrm>
          <a:prstGeom prst="rect">
            <a:avLst/>
          </a:prstGeom>
          <a:noFill/>
        </p:spPr>
      </p:pic>
      <p:pic>
        <p:nvPicPr>
          <p:cNvPr id="14339" name="Picture 3" descr="C:\Users\john\Pictures\SD Card\DCIM\100MSDCF\DSC00145.JPG"/>
          <p:cNvPicPr>
            <a:picLocks noChangeAspect="1" noChangeArrowheads="1"/>
          </p:cNvPicPr>
          <p:nvPr/>
        </p:nvPicPr>
        <p:blipFill>
          <a:blip r:embed="rId3" cstate="print"/>
          <a:srcRect l="24800" t="4851" r="16400" b="19550"/>
          <a:stretch>
            <a:fillRect/>
          </a:stretch>
        </p:blipFill>
        <p:spPr bwMode="auto">
          <a:xfrm>
            <a:off x="4860032" y="332656"/>
            <a:ext cx="3600400" cy="617211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john\Pictures\SD Card\DCIM\100MSDCF\DSC00146.JPG"/>
          <p:cNvPicPr>
            <a:picLocks noChangeAspect="1" noChangeArrowheads="1"/>
          </p:cNvPicPr>
          <p:nvPr/>
        </p:nvPicPr>
        <p:blipFill>
          <a:blip r:embed="rId2" cstate="print"/>
          <a:srcRect l="17801" t="13251" r="13600"/>
          <a:stretch>
            <a:fillRect/>
          </a:stretch>
        </p:blipFill>
        <p:spPr bwMode="auto">
          <a:xfrm>
            <a:off x="323528" y="476672"/>
            <a:ext cx="3528392" cy="5949280"/>
          </a:xfrm>
          <a:prstGeom prst="rect">
            <a:avLst/>
          </a:prstGeom>
          <a:noFill/>
        </p:spPr>
      </p:pic>
      <p:pic>
        <p:nvPicPr>
          <p:cNvPr id="15363" name="Picture 3" descr="C:\Users\john\Pictures\SD Card\DCIM\100MSDCF\DSC00147.JPG"/>
          <p:cNvPicPr>
            <a:picLocks noChangeAspect="1" noChangeArrowheads="1"/>
          </p:cNvPicPr>
          <p:nvPr/>
        </p:nvPicPr>
        <p:blipFill>
          <a:blip r:embed="rId3" cstate="print"/>
          <a:srcRect l="12500" t="12201" r="6688" b="23750"/>
          <a:stretch>
            <a:fillRect/>
          </a:stretch>
        </p:blipFill>
        <p:spPr bwMode="auto">
          <a:xfrm rot="5400000">
            <a:off x="3446626" y="1674054"/>
            <a:ext cx="5904656" cy="350989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ohn\Pictures\SD Card\DCIM\100MSDCF\DSC00148.JPG"/>
          <p:cNvPicPr>
            <a:picLocks noChangeAspect="1" noChangeArrowheads="1"/>
          </p:cNvPicPr>
          <p:nvPr/>
        </p:nvPicPr>
        <p:blipFill>
          <a:blip r:embed="rId2" cstate="print"/>
          <a:srcRect l="10626" t="14300" r="10625" b="25850"/>
          <a:stretch>
            <a:fillRect/>
          </a:stretch>
        </p:blipFill>
        <p:spPr bwMode="auto">
          <a:xfrm rot="5400000">
            <a:off x="-1054345" y="1566513"/>
            <a:ext cx="6408712" cy="3652966"/>
          </a:xfrm>
          <a:prstGeom prst="rect">
            <a:avLst/>
          </a:prstGeom>
          <a:noFill/>
        </p:spPr>
      </p:pic>
      <p:pic>
        <p:nvPicPr>
          <p:cNvPr id="16388" name="Picture 4" descr="C:\Users\john\Pictures\SD Card\DCIM\100MSDCF\DSC00150.JPG"/>
          <p:cNvPicPr>
            <a:picLocks noChangeAspect="1" noChangeArrowheads="1"/>
          </p:cNvPicPr>
          <p:nvPr/>
        </p:nvPicPr>
        <p:blipFill>
          <a:blip r:embed="rId3" cstate="print"/>
          <a:srcRect l="3538" t="14300" r="19288" b="8001"/>
          <a:stretch>
            <a:fillRect/>
          </a:stretch>
        </p:blipFill>
        <p:spPr bwMode="auto">
          <a:xfrm rot="5400000">
            <a:off x="4645954" y="762758"/>
            <a:ext cx="4100564" cy="3096344"/>
          </a:xfrm>
          <a:prstGeom prst="rect">
            <a:avLst/>
          </a:prstGeom>
          <a:noFill/>
        </p:spPr>
      </p:pic>
      <p:sp>
        <p:nvSpPr>
          <p:cNvPr id="5" name="TextBox 4"/>
          <p:cNvSpPr txBox="1"/>
          <p:nvPr/>
        </p:nvSpPr>
        <p:spPr>
          <a:xfrm>
            <a:off x="4716016" y="5003884"/>
            <a:ext cx="3960440" cy="369332"/>
          </a:xfrm>
          <a:prstGeom prst="rect">
            <a:avLst/>
          </a:prstGeom>
          <a:noFill/>
        </p:spPr>
        <p:txBody>
          <a:bodyPr wrap="square" rtlCol="0">
            <a:spAutoFit/>
          </a:bodyPr>
          <a:lstStyle/>
          <a:p>
            <a:r>
              <a:rPr lang="en-GB" dirty="0" smtClean="0"/>
              <a:t>Lease for the ferry and the Inn</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john\Pictures\SD Card\DCIM\100MSDCF\DSC00151.JPG"/>
          <p:cNvPicPr>
            <a:picLocks noChangeAspect="1" noChangeArrowheads="1"/>
          </p:cNvPicPr>
          <p:nvPr/>
        </p:nvPicPr>
        <p:blipFill>
          <a:blip r:embed="rId2" cstate="print"/>
          <a:srcRect l="24013" t="14300" r="25588" b="18501"/>
          <a:stretch>
            <a:fillRect/>
          </a:stretch>
        </p:blipFill>
        <p:spPr bwMode="auto">
          <a:xfrm rot="5400000">
            <a:off x="0" y="1844824"/>
            <a:ext cx="2987824" cy="2987824"/>
          </a:xfrm>
          <a:prstGeom prst="rect">
            <a:avLst/>
          </a:prstGeom>
          <a:noFill/>
        </p:spPr>
      </p:pic>
      <p:pic>
        <p:nvPicPr>
          <p:cNvPr id="17411" name="Picture 3" descr="C:\Users\john\Pictures\SD Card\DCIM\100MSDCF\DSC00152.JPG"/>
          <p:cNvPicPr>
            <a:picLocks noChangeAspect="1" noChangeArrowheads="1"/>
          </p:cNvPicPr>
          <p:nvPr/>
        </p:nvPicPr>
        <p:blipFill>
          <a:blip r:embed="rId3" cstate="print"/>
          <a:srcRect l="11413" t="5901" r="8263" b="23750"/>
          <a:stretch>
            <a:fillRect/>
          </a:stretch>
        </p:blipFill>
        <p:spPr bwMode="auto">
          <a:xfrm rot="5400000">
            <a:off x="2197148" y="1051324"/>
            <a:ext cx="4608512" cy="3027160"/>
          </a:xfrm>
          <a:prstGeom prst="rect">
            <a:avLst/>
          </a:prstGeom>
          <a:noFill/>
        </p:spPr>
      </p:pic>
      <p:pic>
        <p:nvPicPr>
          <p:cNvPr id="17412" name="Picture 4" descr="C:\Users\john\Pictures\SD Card\DCIM\100MSDCF\DSC00153.JPG"/>
          <p:cNvPicPr>
            <a:picLocks noChangeAspect="1" noChangeArrowheads="1"/>
          </p:cNvPicPr>
          <p:nvPr/>
        </p:nvPicPr>
        <p:blipFill>
          <a:blip r:embed="rId4" cstate="print"/>
          <a:srcRect l="13382" t="15750" r="11019" b="16400"/>
          <a:stretch>
            <a:fillRect/>
          </a:stretch>
        </p:blipFill>
        <p:spPr bwMode="auto">
          <a:xfrm rot="5400000">
            <a:off x="5258949" y="1013859"/>
            <a:ext cx="4608513" cy="3102091"/>
          </a:xfrm>
          <a:prstGeom prst="rect">
            <a:avLst/>
          </a:prstGeom>
          <a:noFill/>
        </p:spPr>
      </p:pic>
      <p:sp>
        <p:nvSpPr>
          <p:cNvPr id="5" name="TextBox 4"/>
          <p:cNvSpPr txBox="1"/>
          <p:nvPr/>
        </p:nvSpPr>
        <p:spPr>
          <a:xfrm>
            <a:off x="539552" y="5157192"/>
            <a:ext cx="8208912" cy="369332"/>
          </a:xfrm>
          <a:prstGeom prst="rect">
            <a:avLst/>
          </a:prstGeom>
          <a:noFill/>
        </p:spPr>
        <p:txBody>
          <a:bodyPr wrap="square" rtlCol="0">
            <a:spAutoFit/>
          </a:bodyPr>
          <a:lstStyle/>
          <a:p>
            <a:r>
              <a:rPr lang="en-GB" dirty="0" smtClean="0"/>
              <a:t>Reference for and letter from Nicholas Butson negotiating for the lease at Bodinnick</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john\Pictures\SD Card\DCIM\100MSDCF\DSC00166.JPG"/>
          <p:cNvPicPr>
            <a:picLocks noChangeAspect="1" noChangeArrowheads="1"/>
          </p:cNvPicPr>
          <p:nvPr/>
        </p:nvPicPr>
        <p:blipFill>
          <a:blip r:embed="rId2" cstate="print"/>
          <a:srcRect/>
          <a:stretch>
            <a:fillRect/>
          </a:stretch>
        </p:blipFill>
        <p:spPr bwMode="auto">
          <a:xfrm>
            <a:off x="576064" y="0"/>
            <a:ext cx="7956376" cy="5967282"/>
          </a:xfrm>
          <a:prstGeom prst="rect">
            <a:avLst/>
          </a:prstGeom>
          <a:noFill/>
        </p:spPr>
      </p:pic>
      <p:sp>
        <p:nvSpPr>
          <p:cNvPr id="4" name="TextBox 3"/>
          <p:cNvSpPr txBox="1"/>
          <p:nvPr/>
        </p:nvSpPr>
        <p:spPr>
          <a:xfrm>
            <a:off x="899592" y="6309320"/>
            <a:ext cx="7200800" cy="369332"/>
          </a:xfrm>
          <a:prstGeom prst="rect">
            <a:avLst/>
          </a:prstGeom>
          <a:noFill/>
        </p:spPr>
        <p:txBody>
          <a:bodyPr wrap="square" rtlCol="0">
            <a:spAutoFit/>
          </a:bodyPr>
          <a:lstStyle/>
          <a:p>
            <a:pPr algn="ctr"/>
            <a:r>
              <a:rPr lang="en-GB" dirty="0" smtClean="0"/>
              <a:t>Brazen Island Boatyard</a:t>
            </a:r>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john\Pictures\SD Card\DCIM\100MSDCF\DSC00167.JPG"/>
          <p:cNvPicPr>
            <a:picLocks noChangeAspect="1" noChangeArrowheads="1"/>
          </p:cNvPicPr>
          <p:nvPr/>
        </p:nvPicPr>
        <p:blipFill>
          <a:blip r:embed="rId2" cstate="print"/>
          <a:srcRect/>
          <a:stretch>
            <a:fillRect/>
          </a:stretch>
        </p:blipFill>
        <p:spPr bwMode="auto">
          <a:xfrm>
            <a:off x="504056" y="0"/>
            <a:ext cx="8172400" cy="6129300"/>
          </a:xfrm>
          <a:prstGeom prst="rect">
            <a:avLst/>
          </a:prstGeom>
          <a:noFill/>
        </p:spPr>
      </p:pic>
      <p:sp>
        <p:nvSpPr>
          <p:cNvPr id="3" name="TextBox 2"/>
          <p:cNvSpPr txBox="1"/>
          <p:nvPr/>
        </p:nvSpPr>
        <p:spPr>
          <a:xfrm>
            <a:off x="899592" y="6309320"/>
            <a:ext cx="7200800" cy="369332"/>
          </a:xfrm>
          <a:prstGeom prst="rect">
            <a:avLst/>
          </a:prstGeom>
          <a:noFill/>
        </p:spPr>
        <p:txBody>
          <a:bodyPr wrap="square" rtlCol="0">
            <a:spAutoFit/>
          </a:bodyPr>
          <a:lstStyle/>
          <a:p>
            <a:pPr algn="ctr"/>
            <a:r>
              <a:rPr lang="en-GB" dirty="0" smtClean="0"/>
              <a:t>Fowey Town from </a:t>
            </a:r>
            <a:r>
              <a:rPr lang="en-GB" dirty="0" err="1" smtClean="0"/>
              <a:t>Polruan</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john\Pictures\SD Card\DCIM\100MSDCF\DSC00174.JPG"/>
          <p:cNvPicPr>
            <a:picLocks noChangeAspect="1" noChangeArrowheads="1"/>
          </p:cNvPicPr>
          <p:nvPr/>
        </p:nvPicPr>
        <p:blipFill>
          <a:blip r:embed="rId3" cstate="print"/>
          <a:srcRect r="44169"/>
          <a:stretch>
            <a:fillRect/>
          </a:stretch>
        </p:blipFill>
        <p:spPr bwMode="auto">
          <a:xfrm>
            <a:off x="0" y="863212"/>
            <a:ext cx="9067800" cy="3571032"/>
          </a:xfrm>
          <a:prstGeom prst="rect">
            <a:avLst/>
          </a:prstGeom>
          <a:noFill/>
        </p:spPr>
      </p:pic>
      <p:sp>
        <p:nvSpPr>
          <p:cNvPr id="3" name="TextBox 2"/>
          <p:cNvSpPr txBox="1"/>
          <p:nvPr/>
        </p:nvSpPr>
        <p:spPr>
          <a:xfrm>
            <a:off x="1475656" y="4941168"/>
            <a:ext cx="5616624" cy="1200329"/>
          </a:xfrm>
          <a:prstGeom prst="rect">
            <a:avLst/>
          </a:prstGeom>
          <a:noFill/>
        </p:spPr>
        <p:txBody>
          <a:bodyPr wrap="square" rtlCol="0">
            <a:spAutoFit/>
          </a:bodyPr>
          <a:lstStyle/>
          <a:p>
            <a:pPr algn="ctr"/>
            <a:r>
              <a:rPr lang="en-GB" dirty="0" smtClean="0"/>
              <a:t>Panoramic view of </a:t>
            </a:r>
            <a:r>
              <a:rPr lang="en-GB" dirty="0" err="1" smtClean="0"/>
              <a:t>Polruan</a:t>
            </a:r>
            <a:r>
              <a:rPr lang="en-GB" dirty="0" smtClean="0"/>
              <a:t> (western side) where Young’s, </a:t>
            </a:r>
            <a:r>
              <a:rPr lang="en-GB" dirty="0" err="1" smtClean="0"/>
              <a:t>Slades</a:t>
            </a:r>
            <a:r>
              <a:rPr lang="en-GB" dirty="0" smtClean="0"/>
              <a:t> and </a:t>
            </a:r>
            <a:r>
              <a:rPr lang="en-GB" dirty="0" err="1" smtClean="0"/>
              <a:t>Butson’s</a:t>
            </a:r>
            <a:r>
              <a:rPr lang="en-GB" dirty="0" smtClean="0"/>
              <a:t> boatyards were situated</a:t>
            </a:r>
          </a:p>
          <a:p>
            <a:pPr algn="ctr"/>
            <a:r>
              <a:rPr lang="en-GB" dirty="0" smtClean="0"/>
              <a:t>Some evidence of the old quays and slipways remain</a:t>
            </a:r>
          </a:p>
          <a:p>
            <a:pPr algn="ctr"/>
            <a:r>
              <a:rPr lang="en-GB" dirty="0" smtClean="0"/>
              <a:t>Close up shots follow</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john\Pictures\SD Card\DCIM\100MSDCF\DSC001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ohn\Pictures\SD Card\DCIM\100MSDCF\DSC0017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john\Pictures\SD Card\DCIM\100MSDCF\DSC0017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9634" name="Picture 2" descr="http://www.polruan.org.uk/counci2.jpg">
            <a:hlinkClick r:id="rId3"/>
          </p:cNvPr>
          <p:cNvPicPr>
            <a:picLocks noChangeAspect="1" noChangeArrowheads="1"/>
          </p:cNvPicPr>
          <p:nvPr/>
        </p:nvPicPr>
        <p:blipFill>
          <a:blip r:embed="rId4" cstate="print"/>
          <a:srcRect/>
          <a:stretch>
            <a:fillRect/>
          </a:stretch>
        </p:blipFill>
        <p:spPr bwMode="auto">
          <a:xfrm>
            <a:off x="323528" y="0"/>
            <a:ext cx="9094623" cy="630932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ohn\Pictures\SD Card\DCIM\100MSDCF\DSC0017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ohn\Pictures\SD Card\DCIM\100MSDCF\DSC00175.JPG"/>
          <p:cNvPicPr>
            <a:picLocks noChangeAspect="1" noChangeArrowheads="1"/>
          </p:cNvPicPr>
          <p:nvPr/>
        </p:nvPicPr>
        <p:blipFill>
          <a:blip r:embed="rId2" cstate="print"/>
          <a:srcRect b="13251"/>
          <a:stretch>
            <a:fillRect/>
          </a:stretch>
        </p:blipFill>
        <p:spPr bwMode="auto">
          <a:xfrm>
            <a:off x="0" y="0"/>
            <a:ext cx="9144000" cy="5949280"/>
          </a:xfrm>
          <a:prstGeom prst="rect">
            <a:avLst/>
          </a:prstGeom>
          <a:noFill/>
        </p:spPr>
      </p:pic>
      <p:sp>
        <p:nvSpPr>
          <p:cNvPr id="3" name="TextBox 2"/>
          <p:cNvSpPr txBox="1"/>
          <p:nvPr/>
        </p:nvSpPr>
        <p:spPr>
          <a:xfrm>
            <a:off x="971600" y="6237312"/>
            <a:ext cx="6840760" cy="369332"/>
          </a:xfrm>
          <a:prstGeom prst="rect">
            <a:avLst/>
          </a:prstGeom>
          <a:noFill/>
        </p:spPr>
        <p:txBody>
          <a:bodyPr wrap="square" rtlCol="0">
            <a:spAutoFit/>
          </a:bodyPr>
          <a:lstStyle/>
          <a:p>
            <a:pPr algn="ctr"/>
            <a:r>
              <a:rPr lang="en-GB" dirty="0" err="1" smtClean="0"/>
              <a:t>Polruan</a:t>
            </a:r>
            <a:r>
              <a:rPr lang="en-GB" dirty="0" smtClean="0"/>
              <a:t> east side general view, Brazen Island in the distance</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784976" cy="369332"/>
          </a:xfrm>
          <a:prstGeom prst="rect">
            <a:avLst/>
          </a:prstGeom>
          <a:noFill/>
        </p:spPr>
        <p:txBody>
          <a:bodyPr wrap="square" rtlCol="0">
            <a:spAutoFit/>
          </a:bodyPr>
          <a:lstStyle/>
          <a:p>
            <a:pPr algn="ctr"/>
            <a:r>
              <a:rPr lang="en-GB" b="1" dirty="0" smtClean="0">
                <a:latin typeface="Arial" pitchFamily="34" charset="0"/>
                <a:cs typeface="Arial" pitchFamily="34" charset="0"/>
              </a:rPr>
              <a:t>Monumental Inscriptions in the Churchyard of St </a:t>
            </a:r>
            <a:r>
              <a:rPr lang="en-GB" b="1" dirty="0" err="1" smtClean="0">
                <a:latin typeface="Arial" pitchFamily="34" charset="0"/>
                <a:cs typeface="Arial" pitchFamily="34" charset="0"/>
              </a:rPr>
              <a:t>Wyllow</a:t>
            </a:r>
            <a:r>
              <a:rPr lang="en-GB" b="1" dirty="0" smtClean="0">
                <a:latin typeface="Arial" pitchFamily="34" charset="0"/>
                <a:cs typeface="Arial" pitchFamily="34" charset="0"/>
              </a:rPr>
              <a:t>, </a:t>
            </a:r>
            <a:r>
              <a:rPr lang="en-GB" b="1" dirty="0" err="1" smtClean="0">
                <a:latin typeface="Arial" pitchFamily="34" charset="0"/>
                <a:cs typeface="Arial" pitchFamily="34" charset="0"/>
              </a:rPr>
              <a:t>Lanteglos</a:t>
            </a:r>
            <a:r>
              <a:rPr lang="en-GB" b="1" dirty="0" smtClean="0">
                <a:latin typeface="Arial" pitchFamily="34" charset="0"/>
                <a:cs typeface="Arial" pitchFamily="34" charset="0"/>
              </a:rPr>
              <a:t>-by-Fowey</a:t>
            </a:r>
            <a:endParaRPr lang="en-GB" b="1" dirty="0">
              <a:latin typeface="Arial" pitchFamily="34" charset="0"/>
              <a:cs typeface="Arial" pitchFamily="34" charset="0"/>
            </a:endParaRPr>
          </a:p>
        </p:txBody>
      </p:sp>
      <p:sp>
        <p:nvSpPr>
          <p:cNvPr id="3" name="TextBox 2"/>
          <p:cNvSpPr txBox="1"/>
          <p:nvPr/>
        </p:nvSpPr>
        <p:spPr>
          <a:xfrm>
            <a:off x="251520" y="692696"/>
            <a:ext cx="8640960" cy="7017306"/>
          </a:xfrm>
          <a:prstGeom prst="rect">
            <a:avLst/>
          </a:prstGeom>
          <a:noFill/>
        </p:spPr>
        <p:txBody>
          <a:bodyPr wrap="square" rtlCol="0">
            <a:spAutoFit/>
          </a:bodyPr>
          <a:lstStyle/>
          <a:p>
            <a:r>
              <a:rPr lang="en-GB" dirty="0" smtClean="0"/>
              <a:t>289 – BUTSON, MARY EMMA, Our mother, wife of Nicholas, died 26 Mar 1905, aged 50</a:t>
            </a:r>
          </a:p>
          <a:p>
            <a:pPr algn="ctr"/>
            <a:r>
              <a:rPr lang="en-GB" dirty="0" smtClean="0"/>
              <a:t>“The winter of trouble is past</a:t>
            </a:r>
          </a:p>
          <a:p>
            <a:pPr algn="ctr"/>
            <a:r>
              <a:rPr lang="en-GB" dirty="0" smtClean="0"/>
              <a:t>The storms of affliction are </a:t>
            </a:r>
            <a:r>
              <a:rPr lang="en-GB" dirty="0" err="1" smtClean="0"/>
              <a:t>oer</a:t>
            </a:r>
            <a:endParaRPr lang="en-GB" dirty="0" smtClean="0"/>
          </a:p>
          <a:p>
            <a:pPr algn="ctr"/>
            <a:r>
              <a:rPr lang="en-GB" dirty="0" smtClean="0"/>
              <a:t>Her struggles are ended at last</a:t>
            </a:r>
          </a:p>
          <a:p>
            <a:pPr algn="ctr"/>
            <a:r>
              <a:rPr lang="en-GB" dirty="0" smtClean="0"/>
              <a:t>And sorrow and death are no more”</a:t>
            </a:r>
          </a:p>
          <a:p>
            <a:pPr algn="ctr"/>
            <a:r>
              <a:rPr lang="en-GB" dirty="0" smtClean="0"/>
              <a:t>NICHOLAS, her husband, died 30 Aug 1928,aged 78</a:t>
            </a:r>
          </a:p>
          <a:p>
            <a:pPr algn="ctr"/>
            <a:endParaRPr lang="en-GB" dirty="0" smtClean="0"/>
          </a:p>
          <a:p>
            <a:r>
              <a:rPr lang="en-GB" dirty="0" smtClean="0"/>
              <a:t>360 – BUTSON, NICHOLAS J, died 14 Sep 1872 aged 54</a:t>
            </a:r>
          </a:p>
          <a:p>
            <a:r>
              <a:rPr lang="en-GB" dirty="0" smtClean="0"/>
              <a:t>           JANE ANN, his daughter, died 26 Jan, 1885, aged 23</a:t>
            </a:r>
          </a:p>
          <a:p>
            <a:r>
              <a:rPr lang="en-GB" dirty="0" smtClean="0"/>
              <a:t>           SUSAN, his wife, died 10 Mar 1895, aged 75</a:t>
            </a:r>
          </a:p>
          <a:p>
            <a:endParaRPr lang="en-GB" dirty="0" smtClean="0"/>
          </a:p>
          <a:p>
            <a:r>
              <a:rPr lang="en-GB" dirty="0" smtClean="0"/>
              <a:t>361 -  BUTSON, NICHOLAS, late of </a:t>
            </a:r>
            <a:r>
              <a:rPr lang="en-GB" dirty="0" err="1" smtClean="0"/>
              <a:t>Polruan</a:t>
            </a:r>
            <a:r>
              <a:rPr lang="en-GB" dirty="0" smtClean="0"/>
              <a:t> died 18 Dec 1844, aged 65</a:t>
            </a:r>
          </a:p>
          <a:p>
            <a:r>
              <a:rPr lang="en-GB" dirty="0" smtClean="0"/>
              <a:t>            ANN, died Oct, 1850, aged 69</a:t>
            </a:r>
          </a:p>
          <a:p>
            <a:endParaRPr lang="en-GB" dirty="0" smtClean="0"/>
          </a:p>
          <a:p>
            <a:r>
              <a:rPr lang="en-GB" dirty="0" smtClean="0"/>
              <a:t>362 – BUTSON, ELIZABETH WOON, wife of J.W.T. Of </a:t>
            </a:r>
            <a:r>
              <a:rPr lang="en-GB" dirty="0" err="1" smtClean="0"/>
              <a:t>Polruan</a:t>
            </a:r>
            <a:r>
              <a:rPr lang="en-GB" dirty="0" smtClean="0"/>
              <a:t> died 11 Sep 1851, aged 29</a:t>
            </a:r>
          </a:p>
          <a:p>
            <a:r>
              <a:rPr lang="en-GB" dirty="0" smtClean="0"/>
              <a:t>           JOSEPH, W.T., her husband, died 22 Apr 1887, aged 65</a:t>
            </a:r>
          </a:p>
          <a:p>
            <a:endParaRPr lang="en-GB" dirty="0" smtClean="0"/>
          </a:p>
          <a:p>
            <a:r>
              <a:rPr lang="en-GB" dirty="0" smtClean="0"/>
              <a:t>363 – BUTSON, LAURA JANE, died 20 Aug, 1866, aged 2 (sic)</a:t>
            </a:r>
          </a:p>
          <a:p>
            <a:r>
              <a:rPr lang="en-GB" dirty="0" smtClean="0"/>
              <a:t>           LAURA ELLERY, died 1 Oct 1866 age 6 (sic)</a:t>
            </a:r>
          </a:p>
          <a:p>
            <a:endParaRPr lang="en-GB" dirty="0" smtClean="0"/>
          </a:p>
          <a:p>
            <a:r>
              <a:rPr lang="en-GB" dirty="0" smtClean="0"/>
              <a:t>Note: LAURA ELLERY (BUTSON) was the daughter of LAURA JANE BUTSON. The gravestone is unclear, but other sources show the mother aged 23 and the daughter aged 6 weeks </a:t>
            </a:r>
          </a:p>
          <a:p>
            <a:r>
              <a:rPr lang="en-GB" dirty="0" smtClean="0"/>
              <a:t>    </a:t>
            </a:r>
          </a:p>
          <a:p>
            <a:r>
              <a:rPr lang="en-GB" dirty="0" smtClean="0"/>
              <a:t>	</a:t>
            </a:r>
          </a:p>
          <a:p>
            <a:pPr algn="ctr"/>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john\Pictures\SD Card\DCIM\100MSDCF\DSC00185.JPG"/>
          <p:cNvPicPr>
            <a:picLocks noChangeAspect="1" noChangeArrowheads="1"/>
          </p:cNvPicPr>
          <p:nvPr/>
        </p:nvPicPr>
        <p:blipFill>
          <a:blip r:embed="rId2" cstate="print"/>
          <a:srcRect l="17800" t="10101" b="5901"/>
          <a:stretch>
            <a:fillRect/>
          </a:stretch>
        </p:blipFill>
        <p:spPr bwMode="auto">
          <a:xfrm>
            <a:off x="0" y="0"/>
            <a:ext cx="5076056" cy="6916222"/>
          </a:xfrm>
          <a:prstGeom prst="rect">
            <a:avLst/>
          </a:prstGeom>
          <a:noFill/>
        </p:spPr>
      </p:pic>
      <p:sp>
        <p:nvSpPr>
          <p:cNvPr id="3" name="Rectangle 2"/>
          <p:cNvSpPr/>
          <p:nvPr/>
        </p:nvSpPr>
        <p:spPr>
          <a:xfrm>
            <a:off x="3462786" y="2244477"/>
            <a:ext cx="72008" cy="7200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593976" y="3924300"/>
            <a:ext cx="288032"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cxnSp>
        <p:nvCxnSpPr>
          <p:cNvPr id="6" name="Straight Arrow Connector 5"/>
          <p:cNvCxnSpPr/>
          <p:nvPr/>
        </p:nvCxnSpPr>
        <p:spPr>
          <a:xfrm flipH="1">
            <a:off x="3635896" y="908720"/>
            <a:ext cx="2016224"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68144" y="836712"/>
            <a:ext cx="3024336" cy="369332"/>
          </a:xfrm>
          <a:prstGeom prst="rect">
            <a:avLst/>
          </a:prstGeom>
          <a:noFill/>
        </p:spPr>
        <p:txBody>
          <a:bodyPr wrap="square" rtlCol="0">
            <a:spAutoFit/>
          </a:bodyPr>
          <a:lstStyle/>
          <a:p>
            <a:r>
              <a:rPr lang="en-GB" dirty="0" smtClean="0"/>
              <a:t>289 Mary Emma and Nicholas</a:t>
            </a:r>
            <a:endParaRPr lang="en-GB" dirty="0"/>
          </a:p>
        </p:txBody>
      </p:sp>
      <p:cxnSp>
        <p:nvCxnSpPr>
          <p:cNvPr id="9" name="Straight Arrow Connector 8"/>
          <p:cNvCxnSpPr/>
          <p:nvPr/>
        </p:nvCxnSpPr>
        <p:spPr>
          <a:xfrm flipH="1">
            <a:off x="3707904" y="2276872"/>
            <a:ext cx="2016224"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68144" y="2123564"/>
            <a:ext cx="3024336" cy="2585323"/>
          </a:xfrm>
          <a:prstGeom prst="rect">
            <a:avLst/>
          </a:prstGeom>
          <a:noFill/>
        </p:spPr>
        <p:txBody>
          <a:bodyPr wrap="square" rtlCol="0">
            <a:spAutoFit/>
          </a:bodyPr>
          <a:lstStyle/>
          <a:p>
            <a:r>
              <a:rPr lang="en-GB" dirty="0" smtClean="0"/>
              <a:t>360 Nicholas J, Susan and Jane Ann</a:t>
            </a:r>
          </a:p>
          <a:p>
            <a:r>
              <a:rPr lang="en-GB" dirty="0" smtClean="0"/>
              <a:t>361 Nicholas and Ann</a:t>
            </a:r>
          </a:p>
          <a:p>
            <a:r>
              <a:rPr lang="en-GB" dirty="0" smtClean="0"/>
              <a:t>362 Joseph W T and Elizabeth </a:t>
            </a:r>
            <a:r>
              <a:rPr lang="en-GB" dirty="0" err="1" smtClean="0"/>
              <a:t>Woon</a:t>
            </a:r>
            <a:endParaRPr lang="en-GB" dirty="0" smtClean="0"/>
          </a:p>
          <a:p>
            <a:r>
              <a:rPr lang="en-GB" dirty="0" smtClean="0"/>
              <a:t>363 Laura Jane and Laura Ellery (note: ages wrongly quoted, should be 23 for L J and 6 months for L E)</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ohn\Pictures\SD Card\DCIM\100MSDCF\DSC00191.JPG"/>
          <p:cNvPicPr>
            <a:picLocks noChangeAspect="1" noChangeArrowheads="1"/>
          </p:cNvPicPr>
          <p:nvPr/>
        </p:nvPicPr>
        <p:blipFill>
          <a:blip r:embed="rId2" cstate="print"/>
          <a:srcRect l="11413" t="5901" b="6951"/>
          <a:stretch>
            <a:fillRect/>
          </a:stretch>
        </p:blipFill>
        <p:spPr bwMode="auto">
          <a:xfrm>
            <a:off x="-1" y="0"/>
            <a:ext cx="9294899"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john\Pictures\SD Card\DCIM\100MSDCF\DSC001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john\Pictures\SD Card\DCIM\100MSDCF\DSC001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john\Pictures\SD Card\DCIM\100MSDCF\DSC0019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john\Pictures\SD Card\DCIM\100MSDCF\DSC00195.JPG"/>
          <p:cNvPicPr>
            <a:picLocks noChangeAspect="1" noChangeArrowheads="1"/>
          </p:cNvPicPr>
          <p:nvPr/>
        </p:nvPicPr>
        <p:blipFill>
          <a:blip r:embed="rId2" cstate="print"/>
          <a:srcRect/>
          <a:stretch>
            <a:fillRect/>
          </a:stretch>
        </p:blipFill>
        <p:spPr bwMode="auto">
          <a:xfrm>
            <a:off x="0" y="0"/>
            <a:ext cx="5143500" cy="6858000"/>
          </a:xfrm>
          <a:prstGeom prst="rect">
            <a:avLst/>
          </a:prstGeom>
          <a:noFill/>
        </p:spPr>
      </p:pic>
      <p:sp>
        <p:nvSpPr>
          <p:cNvPr id="3" name="TextBox 2"/>
          <p:cNvSpPr txBox="1"/>
          <p:nvPr/>
        </p:nvSpPr>
        <p:spPr>
          <a:xfrm>
            <a:off x="5508104" y="1340768"/>
            <a:ext cx="3240360" cy="369332"/>
          </a:xfrm>
          <a:prstGeom prst="rect">
            <a:avLst/>
          </a:prstGeom>
          <a:noFill/>
        </p:spPr>
        <p:txBody>
          <a:bodyPr wrap="square" rtlCol="0">
            <a:spAutoFit/>
          </a:bodyPr>
          <a:lstStyle/>
          <a:p>
            <a:r>
              <a:rPr lang="en-GB" dirty="0" smtClean="0"/>
              <a:t>Grave no. 289</a:t>
            </a:r>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john\Pictures\SD Card\DCIM\100MSDCF\DSC00205.JPG"/>
          <p:cNvPicPr>
            <a:picLocks noChangeAspect="1" noChangeArrowheads="1"/>
          </p:cNvPicPr>
          <p:nvPr/>
        </p:nvPicPr>
        <p:blipFill>
          <a:blip r:embed="rId2" cstate="print"/>
          <a:srcRect l="12200" r="30313"/>
          <a:stretch>
            <a:fillRect/>
          </a:stretch>
        </p:blipFill>
        <p:spPr bwMode="auto">
          <a:xfrm>
            <a:off x="0" y="0"/>
            <a:ext cx="5256584" cy="6858000"/>
          </a:xfrm>
          <a:prstGeom prst="rect">
            <a:avLst/>
          </a:prstGeom>
          <a:noFill/>
        </p:spPr>
      </p:pic>
      <p:sp>
        <p:nvSpPr>
          <p:cNvPr id="3" name="TextBox 2"/>
          <p:cNvSpPr txBox="1"/>
          <p:nvPr/>
        </p:nvSpPr>
        <p:spPr>
          <a:xfrm>
            <a:off x="5508104" y="1340768"/>
            <a:ext cx="3240360" cy="369332"/>
          </a:xfrm>
          <a:prstGeom prst="rect">
            <a:avLst/>
          </a:prstGeom>
          <a:noFill/>
        </p:spPr>
        <p:txBody>
          <a:bodyPr wrap="square" rtlCol="0">
            <a:spAutoFit/>
          </a:bodyPr>
          <a:lstStyle/>
          <a:p>
            <a:r>
              <a:rPr lang="en-GB" dirty="0" smtClean="0"/>
              <a:t>Grave no. 360</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ribaldi's Englishman (Colonel John Whitehead Peard) (1811–1880)">
            <a:hlinkClick r:id="rId2" tooltip="Garibaldi's Englishman (Colonel John Whitehead Peard) (1811–1880)"/>
          </p:cNvPr>
          <p:cNvPicPr>
            <a:picLocks noChangeAspect="1" noChangeArrowheads="1"/>
          </p:cNvPicPr>
          <p:nvPr/>
        </p:nvPicPr>
        <p:blipFill>
          <a:blip r:embed="rId3" cstate="print"/>
          <a:srcRect/>
          <a:stretch>
            <a:fillRect/>
          </a:stretch>
        </p:blipFill>
        <p:spPr bwMode="auto">
          <a:xfrm>
            <a:off x="179512" y="110020"/>
            <a:ext cx="4827230" cy="6631348"/>
          </a:xfrm>
          <a:prstGeom prst="rect">
            <a:avLst/>
          </a:prstGeom>
          <a:noFill/>
        </p:spPr>
      </p:pic>
      <p:sp>
        <p:nvSpPr>
          <p:cNvPr id="3" name="TextBox 2"/>
          <p:cNvSpPr txBox="1"/>
          <p:nvPr/>
        </p:nvSpPr>
        <p:spPr>
          <a:xfrm>
            <a:off x="5580112" y="2708920"/>
            <a:ext cx="2952328" cy="923330"/>
          </a:xfrm>
          <a:prstGeom prst="rect">
            <a:avLst/>
          </a:prstGeom>
          <a:noFill/>
        </p:spPr>
        <p:txBody>
          <a:bodyPr wrap="square" rtlCol="0">
            <a:spAutoFit/>
          </a:bodyPr>
          <a:lstStyle/>
          <a:p>
            <a:r>
              <a:rPr lang="en-GB" b="1" dirty="0" smtClean="0"/>
              <a:t>Garibaldi's Englishman (Colonel John Whitehead </a:t>
            </a:r>
            <a:r>
              <a:rPr lang="en-GB" b="1" dirty="0" err="1" smtClean="0"/>
              <a:t>Peard</a:t>
            </a:r>
            <a:r>
              <a:rPr lang="en-GB" b="1" dirty="0" smtClean="0"/>
              <a:t>) (1811–1880) </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john\Pictures\SD Card\DCIM\100MSDCF\DSC00201.JPG"/>
          <p:cNvPicPr>
            <a:picLocks noChangeAspect="1" noChangeArrowheads="1"/>
          </p:cNvPicPr>
          <p:nvPr/>
        </p:nvPicPr>
        <p:blipFill>
          <a:blip r:embed="rId2" cstate="print"/>
          <a:srcRect l="4326" r="8263"/>
          <a:stretch>
            <a:fillRect/>
          </a:stretch>
        </p:blipFill>
        <p:spPr bwMode="auto">
          <a:xfrm>
            <a:off x="-36512" y="0"/>
            <a:ext cx="7992888" cy="6858000"/>
          </a:xfrm>
          <a:prstGeom prst="rect">
            <a:avLst/>
          </a:prstGeom>
          <a:noFill/>
        </p:spPr>
      </p:pic>
      <p:sp>
        <p:nvSpPr>
          <p:cNvPr id="3" name="TextBox 2"/>
          <p:cNvSpPr txBox="1"/>
          <p:nvPr/>
        </p:nvSpPr>
        <p:spPr>
          <a:xfrm>
            <a:off x="6300192" y="332656"/>
            <a:ext cx="3240360" cy="369332"/>
          </a:xfrm>
          <a:prstGeom prst="rect">
            <a:avLst/>
          </a:prstGeom>
          <a:noFill/>
        </p:spPr>
        <p:txBody>
          <a:bodyPr wrap="square" rtlCol="0">
            <a:spAutoFit/>
          </a:bodyPr>
          <a:lstStyle/>
          <a:p>
            <a:r>
              <a:rPr lang="en-GB" dirty="0" smtClean="0"/>
              <a:t>Grave no. 361</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john\Pictures\SD Card\DCIM\100MSDCF\DSC00204.JPG"/>
          <p:cNvPicPr>
            <a:picLocks noChangeAspect="1" noChangeArrowheads="1"/>
          </p:cNvPicPr>
          <p:nvPr/>
        </p:nvPicPr>
        <p:blipFill>
          <a:blip r:embed="rId2" cstate="print"/>
          <a:srcRect l="16138" r="20863"/>
          <a:stretch>
            <a:fillRect/>
          </a:stretch>
        </p:blipFill>
        <p:spPr bwMode="auto">
          <a:xfrm>
            <a:off x="0" y="0"/>
            <a:ext cx="5760640" cy="6858000"/>
          </a:xfrm>
          <a:prstGeom prst="rect">
            <a:avLst/>
          </a:prstGeom>
          <a:noFill/>
        </p:spPr>
      </p:pic>
      <p:sp>
        <p:nvSpPr>
          <p:cNvPr id="3" name="Rectangle 2"/>
          <p:cNvSpPr/>
          <p:nvPr/>
        </p:nvSpPr>
        <p:spPr>
          <a:xfrm>
            <a:off x="6372200" y="908720"/>
            <a:ext cx="1488293" cy="369332"/>
          </a:xfrm>
          <a:prstGeom prst="rect">
            <a:avLst/>
          </a:prstGeom>
        </p:spPr>
        <p:txBody>
          <a:bodyPr wrap="none">
            <a:spAutoFit/>
          </a:bodyPr>
          <a:lstStyle/>
          <a:p>
            <a:r>
              <a:rPr lang="en-GB" dirty="0" smtClean="0"/>
              <a:t>Grave no. 362</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john\Pictures\SD Card\DCIM\100MSDCF\DSC00199.JPG"/>
          <p:cNvPicPr>
            <a:picLocks noChangeAspect="1" noChangeArrowheads="1"/>
          </p:cNvPicPr>
          <p:nvPr/>
        </p:nvPicPr>
        <p:blipFill>
          <a:blip r:embed="rId2" cstate="print"/>
          <a:srcRect l="18500" r="9838"/>
          <a:stretch>
            <a:fillRect/>
          </a:stretch>
        </p:blipFill>
        <p:spPr bwMode="auto">
          <a:xfrm>
            <a:off x="0" y="0"/>
            <a:ext cx="6552728" cy="6858000"/>
          </a:xfrm>
          <a:prstGeom prst="rect">
            <a:avLst/>
          </a:prstGeom>
          <a:noFill/>
        </p:spPr>
      </p:pic>
      <p:sp>
        <p:nvSpPr>
          <p:cNvPr id="3" name="Rectangle 2"/>
          <p:cNvSpPr/>
          <p:nvPr/>
        </p:nvSpPr>
        <p:spPr>
          <a:xfrm>
            <a:off x="6876256" y="836712"/>
            <a:ext cx="1488293" cy="369332"/>
          </a:xfrm>
          <a:prstGeom prst="rect">
            <a:avLst/>
          </a:prstGeom>
        </p:spPr>
        <p:txBody>
          <a:bodyPr wrap="none">
            <a:spAutoFit/>
          </a:bodyPr>
          <a:lstStyle/>
          <a:p>
            <a:r>
              <a:rPr lang="en-GB" dirty="0" smtClean="0"/>
              <a:t>Grave no. 363</a:t>
            </a:r>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john\Pictures\SD Card\DCIM\100MSDCF\DSC002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john\Pictures\SD Card\DCIM\100MSDCF\DSC002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206" y="836712"/>
            <a:ext cx="9095588" cy="518457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2367"/>
            <a:ext cx="9036496" cy="6324808"/>
          </a:xfrm>
          <a:prstGeom prst="rect">
            <a:avLst/>
          </a:prstGeom>
        </p:spPr>
        <p:txBody>
          <a:bodyPr wrap="square">
            <a:spAutoFit/>
          </a:bodyPr>
          <a:lstStyle/>
          <a:p>
            <a:r>
              <a:rPr lang="en-GB" sz="1500" b="1" dirty="0" smtClean="0"/>
              <a:t>PEARD</a:t>
            </a:r>
            <a:r>
              <a:rPr lang="en-GB" sz="1500" dirty="0" smtClean="0"/>
              <a:t>, JOHN WHITEHEAD (1811–1880), ‘Garibaldi's Englishman,’ born at Fowey, Cornwall, in July 1811, was the second son of Vice-admiral </a:t>
            </a:r>
            <a:r>
              <a:rPr lang="en-GB" sz="1500" dirty="0" err="1" smtClean="0"/>
              <a:t>Shuldham</a:t>
            </a:r>
            <a:r>
              <a:rPr lang="en-GB" sz="1500" dirty="0" smtClean="0"/>
              <a:t> </a:t>
            </a:r>
            <a:r>
              <a:rPr lang="en-GB" sz="1500" dirty="0" err="1" smtClean="0"/>
              <a:t>Peard</a:t>
            </a:r>
            <a:r>
              <a:rPr lang="en-GB" sz="1500" dirty="0" smtClean="0"/>
              <a:t> [q. v.], by his second wife, Matilda, daughter of William </a:t>
            </a:r>
            <a:r>
              <a:rPr lang="en-GB" sz="1500" dirty="0" err="1" smtClean="0"/>
              <a:t>Fortescue</a:t>
            </a:r>
            <a:r>
              <a:rPr lang="en-GB" sz="1500" dirty="0" smtClean="0"/>
              <a:t> of </a:t>
            </a:r>
            <a:r>
              <a:rPr lang="en-GB" sz="1500" dirty="0" err="1" smtClean="0"/>
              <a:t>Penwarne</a:t>
            </a:r>
            <a:r>
              <a:rPr lang="en-GB" sz="1500" dirty="0" smtClean="0"/>
              <a:t>. He was educated at the King's School, </a:t>
            </a:r>
            <a:r>
              <a:rPr lang="en-GB" sz="1500" dirty="0" err="1" smtClean="0"/>
              <a:t>Ottery</a:t>
            </a:r>
            <a:r>
              <a:rPr lang="en-GB" sz="1500" dirty="0" smtClean="0"/>
              <a:t> St. Mary, Devonshire, and at Exeter College, Oxford, where he matriculated 4 March 1829, and graduated B.A. 2 May 1833, M.A. 17 Nov. 1836. A youth of ‘great stature and extraordinary muscular strength,’ who when but nineteen years of age weighed fourteen stone, he was described by an old waterman at Oxford as possessing ‘the shoulders of a bull.’ As stroke of the college boat, he was famous on the river, and during the town-and-gown rows of his undergraduate days his height and skill in boxing made him an object of terror to the roughs (</a:t>
            </a:r>
            <a:r>
              <a:rPr lang="en-GB" sz="1500" cap="small" dirty="0" smtClean="0"/>
              <a:t>Tupper</a:t>
            </a:r>
            <a:r>
              <a:rPr lang="en-GB" sz="1500" dirty="0" smtClean="0"/>
              <a:t>, </a:t>
            </a:r>
            <a:r>
              <a:rPr lang="en-GB" sz="1500" i="1" dirty="0" smtClean="0"/>
              <a:t>My Life as an Author</a:t>
            </a:r>
            <a:r>
              <a:rPr lang="en-GB" sz="1500" dirty="0" smtClean="0"/>
              <a:t>, p. 61). In 1837 he became a barrister-at-law of the Inner Temple, being called on the same day with Sir F. H. Doyle, who describes his draining on a gaudy day in hall a loving-cup ‘which held about two quarts of spiced and sweetened wine.’ For some time he went the western circuit, but life at the bar must have been irksome to him, and down to 1859 he was a captain in the Duke of Cornwall's rangers. During his frequent visits to Italy he had been cut to the quick by the brutalities of the Neapolitan officials. He therefore joined the forces of Garibaldi, with whose aims he was in thorough sympathy, and, as a ‘splendid rifle-shot,’ organised and commanded a company of revolving-rifle soldiers, who gave him much trouble. When Garibaldi made his expedition to Sicily he was joined by </a:t>
            </a:r>
            <a:r>
              <a:rPr lang="en-GB" sz="1500" dirty="0" err="1" smtClean="0"/>
              <a:t>Peard</a:t>
            </a:r>
            <a:r>
              <a:rPr lang="en-GB" sz="1500" dirty="0" smtClean="0"/>
              <a:t>, who distinguished himself at the battle of </a:t>
            </a:r>
            <a:r>
              <a:rPr lang="en-GB" sz="1500" dirty="0" err="1" smtClean="0"/>
              <a:t>Melazzo</a:t>
            </a:r>
            <a:r>
              <a:rPr lang="en-GB" sz="1500" dirty="0" smtClean="0"/>
              <a:t> (20 July 1860), and at its conclusion was raised to the rank of colonel. He also accompanied the troops of Garibaldi on their advance to Naples, and commanded the English legion. For these services he received from Victor Emmanuel the cross of the order of Valour, and was known throughout England as ‘Garibaldi's Englishman’ (cf. </a:t>
            </a:r>
            <a:r>
              <a:rPr lang="en-GB" sz="1500" i="1" dirty="0" smtClean="0"/>
              <a:t>West Briton</a:t>
            </a:r>
            <a:r>
              <a:rPr lang="en-GB" sz="1500" dirty="0" smtClean="0"/>
              <a:t>, 9 Aug. p. 6).</a:t>
            </a:r>
          </a:p>
          <a:p>
            <a:r>
              <a:rPr lang="en-GB" sz="1500" dirty="0" smtClean="0"/>
              <a:t>On the retirement of Garibaldi to </a:t>
            </a:r>
            <a:r>
              <a:rPr lang="en-GB" sz="1500" dirty="0" err="1" smtClean="0"/>
              <a:t>Caprera</a:t>
            </a:r>
            <a:r>
              <a:rPr lang="en-GB" sz="1500" dirty="0" smtClean="0"/>
              <a:t> </a:t>
            </a:r>
            <a:r>
              <a:rPr lang="en-GB" sz="1500" dirty="0" err="1" smtClean="0"/>
              <a:t>Peard</a:t>
            </a:r>
            <a:r>
              <a:rPr lang="en-GB" sz="1500" dirty="0" smtClean="0"/>
              <a:t> returned to England, and when Garibaldi visited England he paid a visit to his old comrade at his seat of </a:t>
            </a:r>
            <a:r>
              <a:rPr lang="en-GB" sz="1500" dirty="0" err="1" smtClean="0"/>
              <a:t>Penquite</a:t>
            </a:r>
            <a:r>
              <a:rPr lang="en-GB" sz="1500" dirty="0" smtClean="0"/>
              <a:t>, on the Fowey river, 25–27 April 1864 (cf. </a:t>
            </a:r>
            <a:r>
              <a:rPr lang="en-GB" sz="1500" i="1" dirty="0" smtClean="0"/>
              <a:t>Journals of Caroline Fox</a:t>
            </a:r>
            <a:r>
              <a:rPr lang="en-GB" sz="1500" dirty="0" smtClean="0"/>
              <a:t>, 2nd edit. ii. 290–1, and </a:t>
            </a:r>
            <a:r>
              <a:rPr lang="en-GB" sz="1500" cap="small" dirty="0" smtClean="0"/>
              <a:t>Frederick Arnold</a:t>
            </a:r>
            <a:r>
              <a:rPr lang="en-GB" sz="1500" dirty="0" smtClean="0"/>
              <a:t>, </a:t>
            </a:r>
            <a:r>
              <a:rPr lang="en-GB" sz="1500" i="1" dirty="0" smtClean="0"/>
              <a:t>Reminiscences</a:t>
            </a:r>
            <a:r>
              <a:rPr lang="en-GB" sz="1500" dirty="0" smtClean="0"/>
              <a:t>, ii. 9). </a:t>
            </a:r>
            <a:r>
              <a:rPr lang="en-GB" sz="1500" dirty="0" err="1" smtClean="0"/>
              <a:t>Peard</a:t>
            </a:r>
            <a:r>
              <a:rPr lang="en-GB" sz="1500" dirty="0" smtClean="0"/>
              <a:t> was a J.P. and D.L. for Cornwall, and he served the office of sheriff in 1869. He was also a prominent freemason, becoming P.G.M. of Cornwall 26 Aug. 1879. He died at </a:t>
            </a:r>
            <a:r>
              <a:rPr lang="en-GB" sz="1500" dirty="0" err="1" smtClean="0"/>
              <a:t>Trenython</a:t>
            </a:r>
            <a:r>
              <a:rPr lang="en-GB" sz="1500" dirty="0" smtClean="0"/>
              <a:t>, Par, 21 Nov. 1880, from the effects of a paralytic stroke, and was buried in Fowey cemetery on 24 Nov. He married at East </a:t>
            </a:r>
            <a:r>
              <a:rPr lang="en-GB" sz="1500" dirty="0" err="1" smtClean="0"/>
              <a:t>Teignmouth</a:t>
            </a:r>
            <a:r>
              <a:rPr lang="en-GB" sz="1500" dirty="0" smtClean="0"/>
              <a:t>, Devonshire, 7 June 1838, Catherine Augusta, daughter of the Rev. Dr. William Page Richards, formerly headmaster of Blundell's school, Tiverton. She survived him.</a:t>
            </a:r>
          </a:p>
          <a:p>
            <a:r>
              <a:rPr lang="en-GB" sz="1500" dirty="0" smtClean="0"/>
              <a:t>A portrait is in the ‘Illustrated London News,’ 11 Aug. 1860 (p. 135).</a:t>
            </a:r>
            <a:endParaRPr lang="en-GB" sz="1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data:image/jpeg;base64,/9j/4AAQSkZJRgABAQAAAQABAAD/2wCEAAkGBwgHBgkIBwgKCgkLDRYPDQwMDRsUFRAWIB0iIiAdHx8kKDQsJCYxJx8fLT0tMTU3Ojo6Iys/RD84QzQ5OjcBCgoKDQwNGg8PGjclHyU3Nzc3Nzc3Nzc3Nzc3Nzc3Nzc3Nzc3Nzc3Nzc3Nzc3Nzc3Nzc3Nzc3Nzc3Nzc3Nzc3N//AABEIALoAkgMBIgACEQEDEQH/xAAbAAACAgMBAAAAAAAAAAAAAAAEBQMGAAIHAf/EAD8QAAEDAgQEAwUGBAQHAQAAAAECAxEABAUSITEGE0FRImFxMoGRobEUI0JSwdEHM2LwFSRD4TQ1U1SCsvEW/8QAGgEAAwEBAQEAAAAAAAAAAAAAAQIDAAUEBv/EACQRAAICAgICAgIDAAAAAAAAAAABAhEDIRIxBEEiURMyFEJh/9oADAMBAAIRAxEAPwChIPiqeQY0ihhufOpEHUTTFQpKCBqalQK1SoFIqRFEJMgEnSimU+HPsBqSelCKcLTLjo/AhSo9BVWXit48oqcfV6DasByosL+ONIV9wku/1KOUGvGOI0gnnW0DoWnJ+Riq8m9fzCX1+ulbnEbopgvKUOxAP6U2hHJlwt8Zw5/UPhB7OApPz0powEvJzNqC090mRXNV3qj7aGleqI+kVGblA1QlTR6lpZpaGUzqfK1ggj1rTlHttXNGcYxO2j7Leux2KyfkauHCPEL2MLetrxKOe2jOFoEZxIBkdNxS0NGaY65Zr3ldaKKI6VgGm1AcGyAa1m2wqUpryPKsYiCZrFIgVMEx0rCmRRAQ1lb5fKsrAKGN63TvUdTNiawpO0kmi0DKNaHb2qdJkURjdxHMtnkfmQU/EVS205jG2mtXtlMgjrQvCnAON8RZ127bTDLasql3C418hBNa6EmiqpbSNt68eR2rrCv4LYmtIjFbFBjo2s6/KhLn+DHEDaZZxLD3z2IWj963JCUcqW2e9RL033q9Yj/C/jG1JKcLRcJHW2fSon3GKqGJYdf4asoxKwurRQ6PtFP1rWagAmKIw3ELrD30v2zhQ4kEZonTt50MuO4rGxMDasA61w5i5xnDDcLQlDray2sI2mAZHuNMiIpLwHafZuHUOK9u5cU77th8hVgSgHRVKehdEITIrXJrRQbA0FecvWsEhSkbGvVIgaVuUDPNeqgCsYgyisrfLWVgHORvUyNKhAqZFEUmQTRDZodNTN6UQhzKo9a6X/DW4SizdQfzg/Gf2rlzZ89av3A6Hm3X1lCw0m2QJOgK5UogegI+NTyOjVaOoBwp1UkxG4oS9v2225mNRHx1rn+O41i+IvvMWdw81b2jReuAwkEpHRIOsmNTv6Ut4HtcbusaYduPtC7JtwcxD6xlG8GYAVrHSl5MXgvZ1N/ELdpgLU4BmJA84qsYo9a4glxu7v7UBQjllQUI9+lVP+KbF7cY+xaWrryuahKW0IVHiKj0pFjvCl1hqz9meW8wlIKnXFnx6ajLOmsjTy2pdtjRSWxJxhw9YJxV5Fi2m3SkCC37J03iqi7ZPW6ykI5hSfwj4aVe7vC8Qsj/AJu1fQyqChax4QO00vbaLFyi8mGeYE80f6a90kjtNNGbXYZQT6LrhdqbXDLS3KY5TKER2IGvzosJiosPu0XttzUpCVBRStMzCvXt2okiqGSo0iKw+lbb17WCRxJ2rRSTNTRrWixJoGNMnmPiP3rK3jyrKIDlw0qZBmoRW6DRFCUGpUGoEGpUqFZhDbQBbyQrYnX0ro/DF61lw9hCQEONrUvzJVAn4fOuZNLygkdAatXCl1F3attEKUphYEq9hQOYe47VKfY3o66vD7Z1pBQkJQJIyiNTvWjNhbWUlpMLKgokntSfCsaJEvK+7SNt4PnUjt67zEYi+1cfZS4lLSENKWTt4ykagef+1LyVCcWtFX4tCzxtakp0AQB3JzHarmhtjNL7Sc8TJiub/wAROI7B3ELddm6hxaUqSFp1Lap0PlBE00xDiRWJYBb3aQptx5seNOwX1B+dTb9latJCv+IeNfbLpNiwcyU+IkD4bUkt2w1hbiHUZmLlBDxUJyKSJ+Yj4UVYWCb18OKV4hAUVd+vu/ak2P3TP+H3FozmQt5SfCCYTJEx7vrTxM9aG3BWYYY050da1nuFED5R8KsRiKWYBbG2w1gKUFfdiIn1phVUAwVtWm1bg6UTGGtVCtq1OprAMisr2vKJjlDZ71KneoBUydhWFCBEV6kVoDAr1Ek1jBTQBkE074OaCbxspbUp51wpzDYR08t5+FJmhtVo4QdbYW4vOUuk5Ua6T3oMPovVnbqs0rVcojmnM4kdSNvWlvEPE1vbQ3iF5lgf8M1t09r40NittjV6grbfQEBMidx699hSPB+EbW9euLnF3nHXJiFaZRpqBuSSdKhJDKqtlbvsa4eu7i6uPszH2tx8KSpI3SIMH4H40XZYlby63aLIZ9ptI2Seunwq94lwpgbFjKGHMpSFJGkp02MCR61Q7bhm3ucR/wAo46yhajqdCCNxHwoUhuQxw/F0obcktoeeEOIII1iPCf73NDYhbWL+KoN24uFQlJVCeg0kVri3D95hr7ZXmUhR3Cpk7jWYqvcQB9CCXyoZYAB3MCKeO2LJ+zpKEhDaW0CEoAAHYV7VJ4Z4xSp9OH4qsqK3Qhp/TTTZfv6/Gr0GyOhEdxVOjJpojI0r2YFYqYrImtYTwHevJ1rIPSvIrWY2msrWK9rWCjk1EoToKgAE0S2NBFMIbBNSpTXiRUraYI71gkjc7U0wNfJvMyvCkQSoH2RQ9jZv3aoYaK43J0A99H4hh3+GYd9pdXnekJShMhIJ11Pup1jchXJLsvdteIQhfJTnTEkzptEHX169KCeeuGXVvW+rhWk5SkSvSSB8fkKpmBcSKat3LS9cWURlRljxA9fgeuu9WA46w8sBpSPazB3olQTOvlFefJFoMGmFXmJ3ZLdwnKvM2VDPor25B7ESQnQ9u+heDN2+HPMvJcStbqM6BE6A7fWqs1jS7VpKGVtu28RkWB7E7D07elA3nEDFu60UuhplpSw2M0qjMdNPeakkyjGWN4qHGWUZVJAdOUQIIBOUfD6VzviXEgt0NNbjXKkEDWiuIOKl3iVNoKSiYGmgEaVXrCzdxB4qPsg+JR79hV4xIyn6Rthduu4fC4ISnWO9XrDWLq5dzocWCnVbhWRl06mtMDwJKWC87KLZsgKXlkmdkpHUnaBVrFmlDA5raW0J1QwCCE+aj+I/IdJ3qk5xxLY+HFLI6QGi8uUNg2761Zf9V1UpUfIbkfAHvRKMbRn5YZK1j2i3t89qACTib60teC2aMLUNCs1K9bt27WVCUoQOg2rwS8ibZ0o+LjSocM3du6kQ4AoicqiJFSKiJBkVRb7GmLZxTbSc7gHQ9aVnivE0LCm1pCejY6iqwySfaI5MMF+rOnSKyqQnjxnKMzGsa61lUsjwESRRSE+EUOkUY2nw1Y8560k5pPs1YMHwM3IFxcylncJ6qobALD7TcFx0fctiTPU9quEANAfTzr0YsV7ZPJOtIiSksv2trbM8ttbiUrVy5SBqd/dHqaLxLDGr+1ftZy50ylcTkPQx7tfI1Iw5IA6mp33OQyX8pUhKfvMpEpA1nUjTvV1FRsm5WcnxLD38PuVW983ylnRJJ8Dg/pUdD6ae6hS3cJYcaYUOQdSh0/i/pPfyp9xFxU7jKbfDsLYPJurpLQzAFbwnWOiROmmvmKrV83ev3rzRt/s7VuS1DgKddjA+eleeaixk2D3a7hlbVqtKkqy6hslQAMmBpvS695xc+/lBJ0CiM59fd1NO2rLk2lw0p3mOJyqSTpAM6R6xrV74TuOGXsFav38Mt7Z2S25yreZWO0A77x50scaboLkzlthw/iGILSGWFFJP8wghI9/WukYTwxZ4XYl++cyWzKSpalCJ/eat7Bt7zI6y2WrZIkc1JR7yDEVV14m3xHj7Vrb+LDbbxgHZ5Q2UfKYj0o5HHDHl7GxQeSVDTDWXLhTd5dNFlKR/lbX/AKCSNz/WRueg0HWYeIXuVbqA0zbxTcrgafKl9/lLiVKAVlIVBFcaU3KVs7MIKCpAeGsfYcOb5wGZUuL9Tr8tqrWNYiu7fUxakxsSOnlTPiTFShsMMEZ1SB+9QYJhnKQl51JKjBGmvrRWtsZu9IWWfDSnZccVy51iN68xDhhPKHLUtKwfCqrolr7uBUakDKUka1ucrsyhFqjla8Lv0rUOQTBiY3rK6UbRM+yKyn/NIT+PApCN6MQqE7TQqNaaYYzzrhtEaTJ9K6MVbOTZacIZ+zYa0n8ThlX1pk+YbR5n9KgAAcbQNkpP7VJfaNhXRJ291e5fGJ5+2StKyiaQ8dX7pwkYfbKUly6ISqPyz/so/wDjR1o4btTiGlHM2qFT09O9VbiG6Szi9wXDn5ACU67EJIP/ALqpJyuIap0xdY4ixhGOWTqkgs2roQAAJEoKSfmKcYM2vGeJGTeDnBbhcdQdQpIk5fSYHpVGUpTzyZOrjgn410XgVCjjK3AP5bZ27k6VKG2MVGFqu3w/AUtIZcjYKVKlR6H6U9/hfcPF68sgVALCXPD0OxpLeu5LJ13NDrhK1kjYkR9Ks2DMK4Z4cCypKMRvk5h+ZpHf4fMmhyUdsKi5OkNOIsRdvHhgGEKjOcty6NiBun0nf4UfYYTbYTbJbt0+NRlbh3Wf28qA4bsRZW5fcTLzuqu6R0p086FgDsa5WfM8kjr4cKxo8K4TSrF75Nu0pZIAA1Joy5eS22ZIA71Rsfvl3d19mSfAn2vXpU4Rtlpy4okwhlWKYgt94HJOg8ulXS3bQBlnUaUrwOzFvapEeLLJpnbpPMClVpO2CKpWENthAIjXeoHW9ARR6kSlJHURUJHgmNaUKF+SsorKO1ZRoNnN2k6VYeHWU5y6RIKsopCwOtW3B2Q2yyn8WXMffXawq2cKb1Q01D5noAKkfhQKF7GR8qinM6s/1Vj6oWVK2SUj9P1r1eiRlzeWmD4W454uW3mUAVSVqPn61zHGb1d864+5Gd1RUcoga0x43xVbzqbJOiG9CB360icM5c34R+leacvSHMsLcuXaDrlRqfXpXUeA2S225dH/AFFx6gf/AGqZgmGuuJASkyBmdV0TNdIwZoM2TSAAIEinxxFbKRbYc2/jL7V4mLWzcU6+e6UnRI8yogfGiW1u4xjPNfAEnModEpGyR/fejcaQhF1eclR5brwW4e6gIj0Bn3k0Rw7Z8u1NwR4nD4Z7Daud5WW7S6On4uLj8mNU/wBUVh869UNdRp5ULevcto7zHSvAe8UcQYilhhZ6/hH5jVcwO1+03iVLEpkqUe9R4rcqvryAZQg6everFgFpy2M6h4jV64RIfvP/ABFhtE/d1O2ka6VDb+FAqXNC5FSLBSfZ32GlDL2VPuqZtUr9a1eQZ2rABZXWV7Ir2iY57Ytlx1CAPaUBVytAEKUo7J0qsYE3nvkHogFRqxZslityfazGu5hWjgz7C7M5m0q/NrXt6ZGRMyZ2715ZCGW/ID6VNapz3BPYwKu+hDlOPpWriG7C/wALxA+v61Lhtmu6uUpSCcyoSO5rd5p3FcdxBTCJl5xUgaJQkmCfcB61bOC8OSb1dwpEptwAie5nX++9eeMbY16HgsUYXhjdq34lnVxR6mmCHQ3azpmiB61HiZzQTvPWtVwpKU9hNHPkWPG6KYMf5MiQlvmc6kNA+0sJn9aeNBLbaW0+ykQI7Uqe8NwzpMuUyTJAmYjeuHJtnbSSN1uBIJqo8SYiR900vxKEE03xS95DSglWvUztVMcUbh8qMmdp7U2OO7YmSWqJMMslPuJAEyauzDYaZDaBsNZpRgdvyk8wj5U6ahSyRtWm7YccaQSyJTFTBNQJXk9K0U8NSVAAUlFAxKgFedbuGUDWfKlTmJ27KTmWNBvQFzxOw0mEDMqPwiaZRbEckuxyUJnasquf/p1f9oqspuDF/JH7IOHWjy33T0GUU2xAcuzCB1ofCEcvDUCPEpWojzojF1AcgfmUBFd2CqKOE+w5gQ0nyEVjrxt7O5fQCVNtqWANyQCaxs+AVuUhTa21EjOIJG9P6FFOEYOnCuG7lC2x9teaKn1TJmJCfdJ98mmPDbIYwoHQKcWVKP0om7V4SRqlaYPrQ1u8lm0bQQQUiDrQSoIVcJLpjMK8SNASRqKhRdc0qCE5dBEjvXj7oj00rm+bNclFejpeFj+PI1NuXcSMkZWxPv6V7evhhuAr4UK7iiWwrlJ++UACSdNKWP3DilFx45nIn0rwpWz2ti3F3y65yzqd1a9O1Q2LKnHgAmdelRhKnCVqBlWtM7V1nD0c19QCldCaq9KkSSt2x3bt8tsJg169d29o2S4Uz11qt3GPOO5ksHKPzHQfvQFygXMLfdce2MTAHupFj+x5ZV/UfP8AEzSRFukrncgfSkzuO3D7wEZEE/mmhriAUJAEAUuSQCSdpNWjCJCeSdllsbF29aW6oqISCSSe1NMPsbG3t0XCmg48vYLEgeg6ULw3ehWHclJGcOEEbyDqPrT5LSbUpShsuvjSBsioybTovBJpM9S45lEWukdqysDV3H89keUbVlApoiaSltNujMdNT56f70BjC4urRHUug0cDLzU/l/al+L/8xt/JR+hrv+j54eMtKU2knQR3olDI0k/GhUE5W9fw16Sc4EmKcAe4ltDawoiSIHWg7K3N/dBLawnlOffHMCpIiNEkddp/UVC4Tz0anr9KrONuuNt27rbikOC6dAWkwQJ2mpz+wptF0xl22t7xptYCUpQM2UJnXv8ACkOJYvhqE5G34I6KWFKV7gKpC3nXmpdcWslRJKlEyaAClBwwSPfXhyY1KTbPXDyXGKjFFnuMaaAKWELidVEDMfSov8SAZK0sz4gnxLJJ0PYeVJFn7oHrFb2ylAgBRj19KywwFfk5PsZKvbhTcNoba1gabfGoksrcU5zlFakiSVTIg/LehrjVCJ/vWj2tbNCzqoOEZjvEVOcVF6K4puS+TN2LNKyAcuXck6wKNUyDmPnIE7DpUbpKbUhJIBBJjrtXj5IQmDEoTUWehA7jaBngiJ0FKbhGXSj5ORWpoJ8yTNPETIM+Ebjk4whE+F3T0MGDV3dfbYHiUSpZ/DuqubYMpQxVmCR4uhq3IUpVy6pRJIGhJ2qWVfJFcEnxobG6en+U2PIrrKUAmBrWVOkXs//Z"/>
          <p:cNvSpPr>
            <a:spLocks noChangeAspect="1" noChangeArrowheads="1"/>
          </p:cNvSpPr>
          <p:nvPr/>
        </p:nvSpPr>
        <p:spPr bwMode="auto">
          <a:xfrm>
            <a:off x="63500" y="-136525"/>
            <a:ext cx="1390650" cy="17716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364" name="AutoShape 4" descr="data:image/jpeg;base64,/9j/4AAQSkZJRgABAQAAAQABAAD/2wCEAAkGBwgHBgkIBwgKCgkLDRYPDQwMDRsUFRAWIB0iIiAdHx8kKDQsJCYxJx8fLT0tMTU3Ojo6Iys/RD84QzQ5OjcBCgoKDQwNGg8PGjclHyU3Nzc3Nzc3Nzc3Nzc3Nzc3Nzc3Nzc3Nzc3Nzc3Nzc3Nzc3Nzc3Nzc3Nzc3Nzc3Nzc3N//AABEIALoAkgMBIgACEQEDEQH/xAAbAAACAgMBAAAAAAAAAAAAAAAEBQMGAAIHAf/EAD8QAAEDAgQEAwUGBAQHAQAAAAECAxEABAUSITEGE0FRImFxMoGRobEUI0JSwdEHM2LwFSRD4TQ1U1SCsvEW/8QAGgEAAwEBAQEAAAAAAAAAAAAAAQIDAAUEBv/EACQRAAICAgICAgIDAAAAAAAAAAABAhEDIRIxBEEiURMyFEJh/9oADAMBAAIRAxEAPwChIPiqeQY0ihhufOpEHUTTFQpKCBqalQK1SoFIqRFEJMgEnSimU+HPsBqSelCKcLTLjo/AhSo9BVWXit48oqcfV6DasByosL+ONIV9wku/1KOUGvGOI0gnnW0DoWnJ+Riq8m9fzCX1+ulbnEbopgvKUOxAP6U2hHJlwt8Zw5/UPhB7OApPz0powEvJzNqC090mRXNV3qj7aGleqI+kVGblA1QlTR6lpZpaGUzqfK1ggj1rTlHttXNGcYxO2j7Leux2KyfkauHCPEL2MLetrxKOe2jOFoEZxIBkdNxS0NGaY65Zr3ldaKKI6VgGm1AcGyAa1m2wqUpryPKsYiCZrFIgVMEx0rCmRRAQ1lb5fKsrAKGN63TvUdTNiawpO0kmi0DKNaHb2qdJkURjdxHMtnkfmQU/EVS205jG2mtXtlMgjrQvCnAON8RZ127bTDLasql3C418hBNa6EmiqpbSNt68eR2rrCv4LYmtIjFbFBjo2s6/KhLn+DHEDaZZxLD3z2IWj963JCUcqW2e9RL033q9Yj/C/jG1JKcLRcJHW2fSon3GKqGJYdf4asoxKwurRQ6PtFP1rWagAmKIw3ELrD30v2zhQ4kEZonTt50MuO4rGxMDasA61w5i5xnDDcLQlDray2sI2mAZHuNMiIpLwHafZuHUOK9u5cU77th8hVgSgHRVKehdEITIrXJrRQbA0FecvWsEhSkbGvVIgaVuUDPNeqgCsYgyisrfLWVgHORvUyNKhAqZFEUmQTRDZodNTN6UQhzKo9a6X/DW4SizdQfzg/Gf2rlzZ89av3A6Hm3X1lCw0m2QJOgK5UogegI+NTyOjVaOoBwp1UkxG4oS9v2225mNRHx1rn+O41i+IvvMWdw81b2jReuAwkEpHRIOsmNTv6Ut4HtcbusaYduPtC7JtwcxD6xlG8GYAVrHSl5MXgvZ1N/ELdpgLU4BmJA84qsYo9a4glxu7v7UBQjllQUI9+lVP+KbF7cY+xaWrryuahKW0IVHiKj0pFjvCl1hqz9meW8wlIKnXFnx6ajLOmsjTy2pdtjRSWxJxhw9YJxV5Fi2m3SkCC37J03iqi7ZPW6ykI5hSfwj4aVe7vC8Qsj/AJu1fQyqChax4QO00vbaLFyi8mGeYE80f6a90kjtNNGbXYZQT6LrhdqbXDLS3KY5TKER2IGvzosJiosPu0XttzUpCVBRStMzCvXt2okiqGSo0iKw+lbb17WCRxJ2rRSTNTRrWixJoGNMnmPiP3rK3jyrKIDlw0qZBmoRW6DRFCUGpUGoEGpUqFZhDbQBbyQrYnX0ro/DF61lw9hCQEONrUvzJVAn4fOuZNLygkdAatXCl1F3attEKUphYEq9hQOYe47VKfY3o66vD7Z1pBQkJQJIyiNTvWjNhbWUlpMLKgokntSfCsaJEvK+7SNt4PnUjt67zEYi+1cfZS4lLSENKWTt4ykagef+1LyVCcWtFX4tCzxtakp0AQB3JzHarmhtjNL7Sc8TJiub/wAROI7B3ELddm6hxaUqSFp1Lap0PlBE00xDiRWJYBb3aQptx5seNOwX1B+dTb9latJCv+IeNfbLpNiwcyU+IkD4bUkt2w1hbiHUZmLlBDxUJyKSJ+Yj4UVYWCb18OKV4hAUVd+vu/ak2P3TP+H3FozmQt5SfCCYTJEx7vrTxM9aG3BWYYY050da1nuFED5R8KsRiKWYBbG2w1gKUFfdiIn1phVUAwVtWm1bg6UTGGtVCtq1OprAMisr2vKJjlDZ71KneoBUydhWFCBEV6kVoDAr1Ek1jBTQBkE074OaCbxspbUp51wpzDYR08t5+FJmhtVo4QdbYW4vOUuk5Ua6T3oMPovVnbqs0rVcojmnM4kdSNvWlvEPE1vbQ3iF5lgf8M1t09r40NittjV6grbfQEBMidx699hSPB+EbW9euLnF3nHXJiFaZRpqBuSSdKhJDKqtlbvsa4eu7i6uPszH2tx8KSpI3SIMH4H40XZYlby63aLIZ9ptI2Seunwq94lwpgbFjKGHMpSFJGkp02MCR61Q7bhm3ucR/wAo46yhajqdCCNxHwoUhuQxw/F0obcktoeeEOIII1iPCf73NDYhbWL+KoN24uFQlJVCeg0kVri3D95hr7ZXmUhR3Cpk7jWYqvcQB9CCXyoZYAB3MCKeO2LJ+zpKEhDaW0CEoAAHYV7VJ4Z4xSp9OH4qsqK3Qhp/TTTZfv6/Gr0GyOhEdxVOjJpojI0r2YFYqYrImtYTwHevJ1rIPSvIrWY2msrWK9rWCjk1EoToKgAE0S2NBFMIbBNSpTXiRUraYI71gkjc7U0wNfJvMyvCkQSoH2RQ9jZv3aoYaK43J0A99H4hh3+GYd9pdXnekJShMhIJ11Pup1jchXJLsvdteIQhfJTnTEkzptEHX169KCeeuGXVvW+rhWk5SkSvSSB8fkKpmBcSKat3LS9cWURlRljxA9fgeuu9WA46w8sBpSPazB3olQTOvlFefJFoMGmFXmJ3ZLdwnKvM2VDPor25B7ESQnQ9u+heDN2+HPMvJcStbqM6BE6A7fWqs1jS7VpKGVtu28RkWB7E7D07elA3nEDFu60UuhplpSw2M0qjMdNPeakkyjGWN4qHGWUZVJAdOUQIIBOUfD6VzviXEgt0NNbjXKkEDWiuIOKl3iVNoKSiYGmgEaVXrCzdxB4qPsg+JR79hV4xIyn6Rthduu4fC4ISnWO9XrDWLq5dzocWCnVbhWRl06mtMDwJKWC87KLZsgKXlkmdkpHUnaBVrFmlDA5raW0J1QwCCE+aj+I/IdJ3qk5xxLY+HFLI6QGi8uUNg2761Zf9V1UpUfIbkfAHvRKMbRn5YZK1j2i3t89qACTib60teC2aMLUNCs1K9bt27WVCUoQOg2rwS8ibZ0o+LjSocM3du6kQ4AoicqiJFSKiJBkVRb7GmLZxTbSc7gHQ9aVnivE0LCm1pCejY6iqwySfaI5MMF+rOnSKyqQnjxnKMzGsa61lUsjwESRRSE+EUOkUY2nw1Y8560k5pPs1YMHwM3IFxcylncJ6qobALD7TcFx0fctiTPU9quEANAfTzr0YsV7ZPJOtIiSksv2trbM8ttbiUrVy5SBqd/dHqaLxLDGr+1ftZy50ylcTkPQx7tfI1Iw5IA6mp33OQyX8pUhKfvMpEpA1nUjTvV1FRsm5WcnxLD38PuVW983ylnRJJ8Dg/pUdD6ae6hS3cJYcaYUOQdSh0/i/pPfyp9xFxU7jKbfDsLYPJurpLQzAFbwnWOiROmmvmKrV83ev3rzRt/s7VuS1DgKddjA+eleeaixk2D3a7hlbVqtKkqy6hslQAMmBpvS695xc+/lBJ0CiM59fd1NO2rLk2lw0p3mOJyqSTpAM6R6xrV74TuOGXsFav38Mt7Z2S25yreZWO0A77x50scaboLkzlthw/iGILSGWFFJP8wghI9/WukYTwxZ4XYl++cyWzKSpalCJ/eat7Bt7zI6y2WrZIkc1JR7yDEVV14m3xHj7Vrb+LDbbxgHZ5Q2UfKYj0o5HHDHl7GxQeSVDTDWXLhTd5dNFlKR/lbX/AKCSNz/WRueg0HWYeIXuVbqA0zbxTcrgafKl9/lLiVKAVlIVBFcaU3KVs7MIKCpAeGsfYcOb5wGZUuL9Tr8tqrWNYiu7fUxakxsSOnlTPiTFShsMMEZ1SB+9QYJhnKQl51JKjBGmvrRWtsZu9IWWfDSnZccVy51iN68xDhhPKHLUtKwfCqrolr7uBUakDKUka1ucrsyhFqjla8Lv0rUOQTBiY3rK6UbRM+yKyn/NIT+PApCN6MQqE7TQqNaaYYzzrhtEaTJ9K6MVbOTZacIZ+zYa0n8ThlX1pk+YbR5n9KgAAcbQNkpP7VJfaNhXRJ291e5fGJ5+2StKyiaQ8dX7pwkYfbKUly6ISqPyz/so/wDjR1o4btTiGlHM2qFT09O9VbiG6Szi9wXDn5ACU67EJIP/ALqpJyuIap0xdY4ixhGOWTqkgs2roQAAJEoKSfmKcYM2vGeJGTeDnBbhcdQdQpIk5fSYHpVGUpTzyZOrjgn410XgVCjjK3AP5bZ27k6VKG2MVGFqu3w/AUtIZcjYKVKlR6H6U9/hfcPF68sgVALCXPD0OxpLeu5LJ13NDrhK1kjYkR9Ks2DMK4Z4cCypKMRvk5h+ZpHf4fMmhyUdsKi5OkNOIsRdvHhgGEKjOcty6NiBun0nf4UfYYTbYTbJbt0+NRlbh3Wf28qA4bsRZW5fcTLzuqu6R0p086FgDsa5WfM8kjr4cKxo8K4TSrF75Nu0pZIAA1Joy5eS22ZIA71Rsfvl3d19mSfAn2vXpU4Rtlpy4okwhlWKYgt94HJOg8ulXS3bQBlnUaUrwOzFvapEeLLJpnbpPMClVpO2CKpWENthAIjXeoHW9ARR6kSlJHURUJHgmNaUKF+SsorKO1ZRoNnN2k6VYeHWU5y6RIKsopCwOtW3B2Q2yyn8WXMffXawq2cKb1Q01D5noAKkfhQKF7GR8qinM6s/1Vj6oWVK2SUj9P1r1eiRlzeWmD4W454uW3mUAVSVqPn61zHGb1d864+5Gd1RUcoga0x43xVbzqbJOiG9CB360icM5c34R+leacvSHMsLcuXaDrlRqfXpXUeA2S225dH/AFFx6gf/AGqZgmGuuJASkyBmdV0TNdIwZoM2TSAAIEinxxFbKRbYc2/jL7V4mLWzcU6+e6UnRI8yogfGiW1u4xjPNfAEnModEpGyR/fejcaQhF1eclR5brwW4e6gIj0Bn3k0Rw7Z8u1NwR4nD4Z7Daud5WW7S6On4uLj8mNU/wBUVh869UNdRp5ULevcto7zHSvAe8UcQYilhhZ6/hH5jVcwO1+03iVLEpkqUe9R4rcqvryAZQg6everFgFpy2M6h4jV64RIfvP/ABFhtE/d1O2ka6VDb+FAqXNC5FSLBSfZ32GlDL2VPuqZtUr9a1eQZ2rABZXWV7Ir2iY57Ytlx1CAPaUBVytAEKUo7J0qsYE3nvkHogFRqxZslityfazGu5hWjgz7C7M5m0q/NrXt6ZGRMyZ2715ZCGW/ID6VNapz3BPYwKu+hDlOPpWriG7C/wALxA+v61Lhtmu6uUpSCcyoSO5rd5p3FcdxBTCJl5xUgaJQkmCfcB61bOC8OSb1dwpEptwAie5nX++9eeMbY16HgsUYXhjdq34lnVxR6mmCHQ3azpmiB61HiZzQTvPWtVwpKU9hNHPkWPG6KYMf5MiQlvmc6kNA+0sJn9aeNBLbaW0+ykQI7Uqe8NwzpMuUyTJAmYjeuHJtnbSSN1uBIJqo8SYiR900vxKEE03xS95DSglWvUztVMcUbh8qMmdp7U2OO7YmSWqJMMslPuJAEyauzDYaZDaBsNZpRgdvyk8wj5U6ahSyRtWm7YccaQSyJTFTBNQJXk9K0U8NSVAAUlFAxKgFedbuGUDWfKlTmJ27KTmWNBvQFzxOw0mEDMqPwiaZRbEckuxyUJnasquf/p1f9oqspuDF/JH7IOHWjy33T0GUU2xAcuzCB1ofCEcvDUCPEpWojzojF1AcgfmUBFd2CqKOE+w5gQ0nyEVjrxt7O5fQCVNtqWANyQCaxs+AVuUhTa21EjOIJG9P6FFOEYOnCuG7lC2x9teaKn1TJmJCfdJ98mmPDbIYwoHQKcWVKP0om7V4SRqlaYPrQ1u8lm0bQQQUiDrQSoIVcJLpjMK8SNASRqKhRdc0qCE5dBEjvXj7oj00rm+bNclFejpeFj+PI1NuXcSMkZWxPv6V7evhhuAr4UK7iiWwrlJ++UACSdNKWP3DilFx45nIn0rwpWz2ti3F3y65yzqd1a9O1Q2LKnHgAmdelRhKnCVqBlWtM7V1nD0c19QCldCaq9KkSSt2x3bt8tsJg169d29o2S4Uz11qt3GPOO5ksHKPzHQfvQFygXMLfdce2MTAHupFj+x5ZV/UfP8AEzSRFukrncgfSkzuO3D7wEZEE/mmhriAUJAEAUuSQCSdpNWjCJCeSdllsbF29aW6oqISCSSe1NMPsbG3t0XCmg48vYLEgeg6ULw3ehWHclJGcOEEbyDqPrT5LSbUpShsuvjSBsioybTovBJpM9S45lEWukdqysDV3H89keUbVlApoiaSltNujMdNT56f70BjC4urRHUug0cDLzU/l/al+L/8xt/JR+hrv+j54eMtKU2knQR3olDI0k/GhUE5W9fw16Sc4EmKcAe4ltDawoiSIHWg7K3N/dBLawnlOffHMCpIiNEkddp/UVC4Tz0anr9KrONuuNt27rbikOC6dAWkwQJ2mpz+wptF0xl22t7xptYCUpQM2UJnXv8ACkOJYvhqE5G34I6KWFKV7gKpC3nXmpdcWslRJKlEyaAClBwwSPfXhyY1KTbPXDyXGKjFFnuMaaAKWELidVEDMfSov8SAZK0sz4gnxLJJ0PYeVJFn7oHrFb2ylAgBRj19KywwFfk5PsZKvbhTcNoba1gabfGoksrcU5zlFakiSVTIg/LehrjVCJ/vWj2tbNCzqoOEZjvEVOcVF6K4puS+TN2LNKyAcuXck6wKNUyDmPnIE7DpUbpKbUhJIBBJjrtXj5IQmDEoTUWehA7jaBngiJ0FKbhGXSj5ORWpoJ8yTNPETIM+Ebjk4whE+F3T0MGDV3dfbYHiUSpZ/DuqubYMpQxVmCR4uhq3IUpVy6pRJIGhJ2qWVfJFcEnxobG6en+U2PIrrKUAmBrWVOkXs//Z"/>
          <p:cNvSpPr>
            <a:spLocks noChangeAspect="1" noChangeArrowheads="1"/>
          </p:cNvSpPr>
          <p:nvPr/>
        </p:nvSpPr>
        <p:spPr bwMode="auto">
          <a:xfrm>
            <a:off x="63500" y="-846138"/>
            <a:ext cx="1390650" cy="17716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366" name="Picture 6" descr="Giuseppe Garibaldi (1866).jpg">
            <a:hlinkClick r:id="rId2"/>
          </p:cNvPr>
          <p:cNvPicPr>
            <a:picLocks noChangeAspect="1" noChangeArrowheads="1"/>
          </p:cNvPicPr>
          <p:nvPr/>
        </p:nvPicPr>
        <p:blipFill>
          <a:blip r:embed="rId3" cstate="print"/>
          <a:srcRect/>
          <a:stretch>
            <a:fillRect/>
          </a:stretch>
        </p:blipFill>
        <p:spPr bwMode="auto">
          <a:xfrm>
            <a:off x="288032" y="479292"/>
            <a:ext cx="4572000" cy="59020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C:\Users\john\Pictures\SD Card\DCIM\100MSDCF\DSC00126.JPG"/>
          <p:cNvPicPr>
            <a:picLocks noChangeAspect="1" noChangeArrowheads="1"/>
          </p:cNvPicPr>
          <p:nvPr/>
        </p:nvPicPr>
        <p:blipFill>
          <a:blip r:embed="rId2" cstate="print"/>
          <a:srcRect/>
          <a:stretch>
            <a:fillRect/>
          </a:stretch>
        </p:blipFill>
        <p:spPr bwMode="auto">
          <a:xfrm>
            <a:off x="1043608" y="234026"/>
            <a:ext cx="7236296" cy="5427222"/>
          </a:xfrm>
          <a:prstGeom prst="rect">
            <a:avLst/>
          </a:prstGeom>
          <a:noFill/>
        </p:spPr>
      </p:pic>
      <p:sp>
        <p:nvSpPr>
          <p:cNvPr id="5" name="TextBox 4"/>
          <p:cNvSpPr txBox="1"/>
          <p:nvPr/>
        </p:nvSpPr>
        <p:spPr>
          <a:xfrm>
            <a:off x="755576" y="6021288"/>
            <a:ext cx="7560840" cy="369332"/>
          </a:xfrm>
          <a:prstGeom prst="rect">
            <a:avLst/>
          </a:prstGeom>
          <a:noFill/>
        </p:spPr>
        <p:txBody>
          <a:bodyPr wrap="square" rtlCol="0">
            <a:spAutoFit/>
          </a:bodyPr>
          <a:lstStyle/>
          <a:p>
            <a:pPr algn="ctr"/>
            <a:r>
              <a:rPr lang="en-GB" dirty="0" smtClean="0"/>
              <a:t>The licence for Nicholas Butson to operate a horse carrying ferry at Bodinnick</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hn\Pictures\SD Card\DCIM\100MSDCF\DSC00127.JPG"/>
          <p:cNvPicPr>
            <a:picLocks noChangeAspect="1" noChangeArrowheads="1"/>
          </p:cNvPicPr>
          <p:nvPr/>
        </p:nvPicPr>
        <p:blipFill>
          <a:blip r:embed="rId2" cstate="print"/>
          <a:srcRect/>
          <a:stretch>
            <a:fillRect/>
          </a:stretch>
        </p:blipFill>
        <p:spPr bwMode="auto">
          <a:xfrm>
            <a:off x="947598" y="260647"/>
            <a:ext cx="7224802" cy="5418601"/>
          </a:xfrm>
          <a:prstGeom prst="rect">
            <a:avLst/>
          </a:prstGeom>
          <a:noFill/>
        </p:spPr>
      </p:pic>
      <p:sp>
        <p:nvSpPr>
          <p:cNvPr id="5" name="TextBox 4"/>
          <p:cNvSpPr txBox="1"/>
          <p:nvPr/>
        </p:nvSpPr>
        <p:spPr>
          <a:xfrm>
            <a:off x="755576" y="6021288"/>
            <a:ext cx="7560840" cy="369332"/>
          </a:xfrm>
          <a:prstGeom prst="rect">
            <a:avLst/>
          </a:prstGeom>
          <a:noFill/>
        </p:spPr>
        <p:txBody>
          <a:bodyPr wrap="square" rtlCol="0">
            <a:spAutoFit/>
          </a:bodyPr>
          <a:lstStyle/>
          <a:p>
            <a:pPr algn="ctr"/>
            <a:r>
              <a:rPr lang="en-GB" dirty="0" smtClean="0"/>
              <a:t>Licence renewals for Nicholas Butson to operate a horse carrying ferry</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hn\Pictures\SD Card\DCIM\100MSDCF\DSC00128.JPG"/>
          <p:cNvPicPr>
            <a:picLocks noChangeAspect="1" noChangeArrowheads="1"/>
          </p:cNvPicPr>
          <p:nvPr/>
        </p:nvPicPr>
        <p:blipFill>
          <a:blip r:embed="rId2" cstate="print"/>
          <a:srcRect l="6688" r="11413" b="15350"/>
          <a:stretch>
            <a:fillRect/>
          </a:stretch>
        </p:blipFill>
        <p:spPr bwMode="auto">
          <a:xfrm>
            <a:off x="1115616" y="214347"/>
            <a:ext cx="6840760" cy="5302885"/>
          </a:xfrm>
          <a:prstGeom prst="rect">
            <a:avLst/>
          </a:prstGeom>
          <a:noFill/>
        </p:spPr>
      </p:pic>
      <p:sp>
        <p:nvSpPr>
          <p:cNvPr id="4" name="TextBox 3"/>
          <p:cNvSpPr txBox="1"/>
          <p:nvPr/>
        </p:nvSpPr>
        <p:spPr>
          <a:xfrm>
            <a:off x="755576" y="6021288"/>
            <a:ext cx="7560840" cy="369332"/>
          </a:xfrm>
          <a:prstGeom prst="rect">
            <a:avLst/>
          </a:prstGeom>
          <a:noFill/>
        </p:spPr>
        <p:txBody>
          <a:bodyPr wrap="square" rtlCol="0">
            <a:spAutoFit/>
          </a:bodyPr>
          <a:lstStyle/>
          <a:p>
            <a:pPr algn="ctr"/>
            <a:r>
              <a:rPr lang="en-GB" dirty="0" smtClean="0"/>
              <a:t>The licence for Nicholas Butson to operate a passenger ferry at Bodinnick</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TotalTime>
  <Words>1197</Words>
  <Application>Microsoft Office PowerPoint</Application>
  <PresentationFormat>On-screen Show (4:3)</PresentationFormat>
  <Paragraphs>62</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dc:creator>
  <cp:lastModifiedBy>john</cp:lastModifiedBy>
  <cp:revision>5</cp:revision>
  <dcterms:created xsi:type="dcterms:W3CDTF">2013-07-02T10:30:18Z</dcterms:created>
  <dcterms:modified xsi:type="dcterms:W3CDTF">2018-09-23T22:55:45Z</dcterms:modified>
</cp:coreProperties>
</file>